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7" r:id="rId3"/>
    <p:sldId id="273" r:id="rId4"/>
    <p:sldId id="278" r:id="rId5"/>
    <p:sldId id="274" r:id="rId6"/>
    <p:sldId id="280" r:id="rId7"/>
    <p:sldId id="281" r:id="rId8"/>
    <p:sldId id="283" r:id="rId9"/>
    <p:sldId id="284" r:id="rId10"/>
    <p:sldId id="275" r:id="rId11"/>
    <p:sldId id="285" r:id="rId12"/>
    <p:sldId id="286" r:id="rId13"/>
    <p:sldId id="287" r:id="rId14"/>
    <p:sldId id="288" r:id="rId15"/>
    <p:sldId id="290" r:id="rId16"/>
    <p:sldId id="276" r:id="rId17"/>
    <p:sldId id="289" r:id="rId18"/>
    <p:sldId id="291" r:id="rId19"/>
    <p:sldId id="277" r:id="rId20"/>
    <p:sldId id="282"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259" r:id="rId34"/>
    <p:sldId id="304" r:id="rId35"/>
    <p:sldId id="258" r:id="rId36"/>
  </p:sldIdLst>
  <p:sldSz cx="18288000" cy="10287000"/>
  <p:notesSz cx="6858000" cy="9144000"/>
  <p:embeddedFontLst>
    <p:embeddedFont>
      <p:font typeface="DM Sans" pitchFamily="2" charset="0"/>
      <p:regular r:id="rId38"/>
      <p:bold r:id="rId39"/>
      <p:italic r:id="rId40"/>
      <p:boldItalic r:id="rId41"/>
    </p:embeddedFont>
    <p:embeddedFont>
      <p:font typeface="DM Sans Bold" charset="0"/>
      <p:regular r:id="rId42"/>
    </p:embeddedFont>
    <p:embeddedFont>
      <p:font typeface="DM Sans Medium" pitchFamily="2" charset="0"/>
      <p:regular r:id="rId43"/>
      <p: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CFFD"/>
    <a:srgbClr val="F3F0FE"/>
    <a:srgbClr val="7C4FF7"/>
    <a:srgbClr val="9A85FA"/>
    <a:srgbClr val="A6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543"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5EB52F-98CE-4125-B00E-89930373FD33}" type="datetimeFigureOut">
              <a:rPr lang="en-IN" smtClean="0"/>
              <a:t>16-06-2024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B84CAA-09E0-41A7-AAAF-6EE35E639B1B}" type="slidenum">
              <a:rPr lang="en-IN" smtClean="0"/>
              <a:t>‹#›</a:t>
            </a:fld>
            <a:endParaRPr lang="en-IN"/>
          </a:p>
        </p:txBody>
      </p:sp>
    </p:spTree>
    <p:extLst>
      <p:ext uri="{BB962C8B-B14F-4D97-AF65-F5344CB8AC3E}">
        <p14:creationId xmlns:p14="http://schemas.microsoft.com/office/powerpoint/2010/main" val="962656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559B7A-D882-467A-9E37-9348D03E7DF2}"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24234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559B7A-D882-467A-9E37-9348D03E7DF2}"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77079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B84CAA-09E0-41A7-AAAF-6EE35E639B1B}" type="slidenum">
              <a:rPr lang="en-IN" smtClean="0"/>
              <a:t>6</a:t>
            </a:fld>
            <a:endParaRPr lang="en-IN"/>
          </a:p>
        </p:txBody>
      </p:sp>
    </p:spTree>
    <p:extLst>
      <p:ext uri="{BB962C8B-B14F-4D97-AF65-F5344CB8AC3E}">
        <p14:creationId xmlns:p14="http://schemas.microsoft.com/office/powerpoint/2010/main" val="1954965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559B7A-D882-467A-9E37-9348D03E7DF2}"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985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559B7A-D882-467A-9E37-9348D03E7DF2}"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82565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559B7A-D882-467A-9E37-9348D03E7DF2}"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56812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B84CAA-09E0-41A7-AAAF-6EE35E639B1B}" type="slidenum">
              <a:rPr lang="en-IN" smtClean="0"/>
              <a:t>20</a:t>
            </a:fld>
            <a:endParaRPr lang="en-IN"/>
          </a:p>
        </p:txBody>
      </p:sp>
    </p:spTree>
    <p:extLst>
      <p:ext uri="{BB962C8B-B14F-4D97-AF65-F5344CB8AC3E}">
        <p14:creationId xmlns:p14="http://schemas.microsoft.com/office/powerpoint/2010/main" val="2550397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20.svg"/></Relationships>
</file>

<file path=ppt/slides/_rels/slide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8116178" cy="10441719"/>
          </a:xfrm>
          <a:prstGeom prst="rect">
            <a:avLst/>
          </a:prstGeom>
          <a:solidFill>
            <a:srgbClr val="6F50F8"/>
          </a:solidFill>
        </p:spPr>
        <p:txBody>
          <a:bodyPr/>
          <a:lstStyle/>
          <a:p>
            <a:endParaRPr lang="en-IN"/>
          </a:p>
        </p:txBody>
      </p:sp>
      <p:sp>
        <p:nvSpPr>
          <p:cNvPr id="3" name="Freeform 3"/>
          <p:cNvSpPr/>
          <p:nvPr/>
        </p:nvSpPr>
        <p:spPr>
          <a:xfrm>
            <a:off x="847686" y="1821727"/>
            <a:ext cx="6829339" cy="7058748"/>
          </a:xfrm>
          <a:custGeom>
            <a:avLst/>
            <a:gdLst/>
            <a:ahLst/>
            <a:cxnLst/>
            <a:rect l="l" t="t" r="r" b="b"/>
            <a:pathLst>
              <a:path w="6829339" h="7058748">
                <a:moveTo>
                  <a:pt x="0" y="0"/>
                </a:moveTo>
                <a:lnTo>
                  <a:pt x="6829338" y="0"/>
                </a:lnTo>
                <a:lnTo>
                  <a:pt x="6829338" y="7058748"/>
                </a:lnTo>
                <a:lnTo>
                  <a:pt x="0" y="7058748"/>
                </a:lnTo>
                <a:lnTo>
                  <a:pt x="0" y="0"/>
                </a:lnTo>
                <a:close/>
              </a:path>
            </a:pathLst>
          </a:custGeom>
          <a:blipFill>
            <a:blip r:embed="rId2"/>
            <a:stretch>
              <a:fillRect/>
            </a:stretch>
          </a:blipFill>
        </p:spPr>
        <p:txBody>
          <a:bodyPr/>
          <a:lstStyle/>
          <a:p>
            <a:endParaRPr lang="en-IN"/>
          </a:p>
        </p:txBody>
      </p:sp>
      <p:sp>
        <p:nvSpPr>
          <p:cNvPr id="10" name="Freeform 10"/>
          <p:cNvSpPr/>
          <p:nvPr/>
        </p:nvSpPr>
        <p:spPr>
          <a:xfrm rot="-1805857">
            <a:off x="3439787" y="1187942"/>
            <a:ext cx="946327" cy="1157587"/>
          </a:xfrm>
          <a:custGeom>
            <a:avLst/>
            <a:gdLst/>
            <a:ahLst/>
            <a:cxnLst/>
            <a:rect l="l" t="t" r="r" b="b"/>
            <a:pathLst>
              <a:path w="946327" h="1157587">
                <a:moveTo>
                  <a:pt x="0" y="0"/>
                </a:moveTo>
                <a:lnTo>
                  <a:pt x="946327" y="0"/>
                </a:lnTo>
                <a:lnTo>
                  <a:pt x="946327" y="1157587"/>
                </a:lnTo>
                <a:lnTo>
                  <a:pt x="0" y="1157587"/>
                </a:lnTo>
                <a:lnTo>
                  <a:pt x="0" y="0"/>
                </a:lnTo>
                <a:close/>
              </a:path>
            </a:pathLst>
          </a:custGeom>
          <a:blipFill>
            <a:blip r:embed="rId3"/>
            <a:stretch>
              <a:fillRect/>
            </a:stretch>
          </a:blipFill>
        </p:spPr>
        <p:txBody>
          <a:bodyPr/>
          <a:lstStyle/>
          <a:p>
            <a:endParaRPr lang="en-IN"/>
          </a:p>
        </p:txBody>
      </p:sp>
      <p:grpSp>
        <p:nvGrpSpPr>
          <p:cNvPr id="11" name="Group 11"/>
          <p:cNvGrpSpPr/>
          <p:nvPr/>
        </p:nvGrpSpPr>
        <p:grpSpPr>
          <a:xfrm>
            <a:off x="7772400" y="3467100"/>
            <a:ext cx="11238622" cy="4648200"/>
            <a:chOff x="-349390" y="626908"/>
            <a:chExt cx="11422088" cy="6197599"/>
          </a:xfrm>
        </p:grpSpPr>
        <p:sp>
          <p:nvSpPr>
            <p:cNvPr id="12" name="TextBox 12"/>
            <p:cNvSpPr txBox="1"/>
            <p:nvPr/>
          </p:nvSpPr>
          <p:spPr>
            <a:xfrm>
              <a:off x="-349390" y="626908"/>
              <a:ext cx="11422088" cy="4368716"/>
            </a:xfrm>
            <a:prstGeom prst="rect">
              <a:avLst/>
            </a:prstGeom>
          </p:spPr>
          <p:txBody>
            <a:bodyPr wrap="square" lIns="0" tIns="0" rIns="0" bIns="0" rtlCol="0" anchor="t">
              <a:spAutoFit/>
            </a:bodyPr>
            <a:lstStyle/>
            <a:p>
              <a:pPr algn="ctr">
                <a:lnSpc>
                  <a:spcPts val="8999"/>
                </a:lnSpc>
              </a:pPr>
              <a:r>
                <a:rPr lang="en-IN" sz="9600" b="1" dirty="0">
                  <a:solidFill>
                    <a:srgbClr val="6F50F8"/>
                  </a:solidFill>
                  <a:latin typeface="DM Sans Bold"/>
                </a:rPr>
                <a:t>Hospitality Domain </a:t>
              </a:r>
              <a:endParaRPr lang="en-US" sz="9600" b="1" dirty="0">
                <a:solidFill>
                  <a:srgbClr val="6F50F8"/>
                </a:solidFill>
                <a:latin typeface="DM Sans Bold"/>
              </a:endParaRPr>
            </a:p>
            <a:p>
              <a:pPr algn="ctr">
                <a:lnSpc>
                  <a:spcPts val="8999"/>
                </a:lnSpc>
              </a:pPr>
              <a:r>
                <a:rPr lang="en-US" sz="2800" b="1" dirty="0">
                  <a:solidFill>
                    <a:srgbClr val="1F264D"/>
                  </a:solidFill>
                  <a:latin typeface="DM Sans"/>
                </a:rPr>
                <a:t>Data Analysis Project using Python and pandas</a:t>
              </a:r>
            </a:p>
          </p:txBody>
        </p:sp>
        <p:sp>
          <p:nvSpPr>
            <p:cNvPr id="13" name="TextBox 13"/>
            <p:cNvSpPr txBox="1"/>
            <p:nvPr/>
          </p:nvSpPr>
          <p:spPr>
            <a:xfrm>
              <a:off x="0" y="6253495"/>
              <a:ext cx="10260429" cy="571012"/>
            </a:xfrm>
            <a:prstGeom prst="rect">
              <a:avLst/>
            </a:prstGeom>
          </p:spPr>
          <p:txBody>
            <a:bodyPr lIns="0" tIns="0" rIns="0" bIns="0" rtlCol="0" anchor="t">
              <a:spAutoFit/>
            </a:bodyPr>
            <a:lstStyle/>
            <a:p>
              <a:pPr algn="ctr">
                <a:lnSpc>
                  <a:spcPts val="3500"/>
                </a:lnSpc>
              </a:pPr>
              <a:r>
                <a:rPr lang="en-US" sz="2500" dirty="0">
                  <a:solidFill>
                    <a:srgbClr val="1F264D"/>
                  </a:solidFill>
                  <a:latin typeface="DM Sans Bold"/>
                </a:rPr>
                <a:t>Presented by: </a:t>
              </a:r>
              <a:r>
                <a:rPr lang="en-US" sz="2500" dirty="0">
                  <a:solidFill>
                    <a:srgbClr val="1F264D"/>
                  </a:solidFill>
                  <a:latin typeface="DM Sans"/>
                </a:rPr>
                <a:t>Bhavan vs</a:t>
              </a:r>
            </a:p>
          </p:txBody>
        </p:sp>
      </p:grpSp>
      <p:pic>
        <p:nvPicPr>
          <p:cNvPr id="15" name="Picture 14" descr="A close-up of a logo&#10;&#10;Description automatically generated">
            <a:extLst>
              <a:ext uri="{FF2B5EF4-FFF2-40B4-BE49-F238E27FC236}">
                <a16:creationId xmlns:a16="http://schemas.microsoft.com/office/drawing/2014/main" id="{2CCA2909-4970-A975-D044-81CEDBAA9D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25200" y="1181100"/>
            <a:ext cx="4343400" cy="15256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62025"/>
            <a:ext cx="11210807" cy="1209670"/>
          </a:xfrm>
          <a:prstGeom prst="rect">
            <a:avLst/>
          </a:prstGeom>
        </p:spPr>
        <p:txBody>
          <a:bodyPr lIns="0" tIns="0" rIns="0" bIns="0" rtlCol="0" anchor="t">
            <a:spAutoFit/>
          </a:bodyPr>
          <a:lstStyle/>
          <a:p>
            <a:pPr marL="0" marR="0" lvl="0" indent="0" algn="l" defTabSz="914400" rtl="0" eaLnBrk="1" fontAlgn="auto" latinLnBrk="0" hangingPunct="1">
              <a:lnSpc>
                <a:spcPts val="9750"/>
              </a:lnSpc>
              <a:spcBef>
                <a:spcPts val="0"/>
              </a:spcBef>
              <a:spcAft>
                <a:spcPts val="0"/>
              </a:spcAft>
              <a:buClrTx/>
              <a:buSzTx/>
              <a:buFontTx/>
              <a:buNone/>
              <a:tabLst/>
              <a:defRPr/>
            </a:pPr>
            <a:r>
              <a:rPr kumimoji="0" lang="en-US" sz="7500" b="0" i="0" u="none" strike="noStrike" kern="1200" cap="none" spc="0" normalizeH="0" baseline="0" noProof="0" dirty="0">
                <a:ln>
                  <a:noFill/>
                </a:ln>
                <a:solidFill>
                  <a:srgbClr val="000000"/>
                </a:solidFill>
                <a:effectLst/>
                <a:uLnTx/>
                <a:uFillTx/>
                <a:latin typeface="DM Sans Bold" charset="0"/>
              </a:rPr>
              <a:t>Timeline</a:t>
            </a:r>
          </a:p>
        </p:txBody>
      </p:sp>
      <p:grpSp>
        <p:nvGrpSpPr>
          <p:cNvPr id="3" name="Group 3"/>
          <p:cNvGrpSpPr/>
          <p:nvPr/>
        </p:nvGrpSpPr>
        <p:grpSpPr>
          <a:xfrm>
            <a:off x="495297" y="5677678"/>
            <a:ext cx="3260655" cy="2558563"/>
            <a:chOff x="0" y="0"/>
            <a:chExt cx="4347540" cy="3411417"/>
          </a:xfrm>
        </p:grpSpPr>
        <p:sp>
          <p:nvSpPr>
            <p:cNvPr id="4" name="TextBox 4"/>
            <p:cNvSpPr txBox="1"/>
            <p:nvPr/>
          </p:nvSpPr>
          <p:spPr>
            <a:xfrm>
              <a:off x="0" y="0"/>
              <a:ext cx="4347537" cy="1223753"/>
            </a:xfrm>
            <a:prstGeom prst="rect">
              <a:avLst/>
            </a:prstGeom>
          </p:spPr>
          <p:txBody>
            <a:bodyPr wrap="square"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kumimoji="0" lang="en-US" sz="2999" b="0" i="0" u="none" strike="noStrike" kern="1200" cap="none" spc="0" normalizeH="0" baseline="0" noProof="0" dirty="0">
                  <a:ln>
                    <a:noFill/>
                  </a:ln>
                  <a:solidFill>
                    <a:srgbClr val="000000"/>
                  </a:solidFill>
                  <a:effectLst/>
                  <a:uLnTx/>
                  <a:uFillTx/>
                  <a:latin typeface="DM Sans Bold" charset="0"/>
                  <a:cs typeface="Rubik Semi-Bold" panose="020B0604020202020204" charset="-79"/>
                </a:rPr>
                <a:t>Problem </a:t>
              </a:r>
              <a:r>
                <a:rPr lang="en-US" sz="2999" dirty="0">
                  <a:solidFill>
                    <a:srgbClr val="000000"/>
                  </a:solidFill>
                  <a:latin typeface="DM Sans Bold" charset="0"/>
                  <a:cs typeface="Rubik Semi-Bold" panose="020B0604020202020204" charset="-79"/>
                </a:rPr>
                <a:t>statement</a:t>
              </a:r>
            </a:p>
          </p:txBody>
        </p:sp>
        <p:sp>
          <p:nvSpPr>
            <p:cNvPr id="5" name="TextBox 5"/>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sp>
        <p:nvSpPr>
          <p:cNvPr id="6" name="AutoShape 6"/>
          <p:cNvSpPr/>
          <p:nvPr/>
        </p:nvSpPr>
        <p:spPr>
          <a:xfrm rot="1008" flipV="1">
            <a:off x="495298" y="4150403"/>
            <a:ext cx="17030702" cy="4990"/>
          </a:xfrm>
          <a:prstGeom prst="line">
            <a:avLst/>
          </a:prstGeom>
          <a:ln w="19050" cap="rnd">
            <a:solidFill>
              <a:srgbClr val="000000"/>
            </a:solidFill>
            <a:prstDash val="solid"/>
            <a:headEnd type="none" w="sm" len="sm"/>
            <a:tailEnd type="none" w="sm" len="sm"/>
          </a:ln>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7" name="Group 7"/>
          <p:cNvGrpSpPr/>
          <p:nvPr/>
        </p:nvGrpSpPr>
        <p:grpSpPr>
          <a:xfrm>
            <a:off x="381000" y="3921392"/>
            <a:ext cx="410299" cy="410299"/>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p:cNvGrpSpPr/>
          <p:nvPr/>
        </p:nvGrpSpPr>
        <p:grpSpPr>
          <a:xfrm>
            <a:off x="3962400" y="3889926"/>
            <a:ext cx="410299" cy="410299"/>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 name="Group 12"/>
          <p:cNvGrpSpPr/>
          <p:nvPr/>
        </p:nvGrpSpPr>
        <p:grpSpPr>
          <a:xfrm>
            <a:off x="11049000" y="3911899"/>
            <a:ext cx="410299" cy="410299"/>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Freeform 14"/>
          <p:cNvSpPr/>
          <p:nvPr/>
        </p:nvSpPr>
        <p:spPr>
          <a:xfrm rot="256886">
            <a:off x="7090818" y="3649659"/>
            <a:ext cx="1022042" cy="1124247"/>
          </a:xfrm>
          <a:custGeom>
            <a:avLst/>
            <a:gdLst/>
            <a:ahLst/>
            <a:cxnLst/>
            <a:rect l="l" t="t" r="r" b="b"/>
            <a:pathLst>
              <a:path w="1022042" h="1124247">
                <a:moveTo>
                  <a:pt x="0" y="0"/>
                </a:moveTo>
                <a:lnTo>
                  <a:pt x="1022042" y="0"/>
                </a:lnTo>
                <a:lnTo>
                  <a:pt x="1022042" y="1124247"/>
                </a:lnTo>
                <a:lnTo>
                  <a:pt x="0" y="11242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5" name="Group 15"/>
          <p:cNvGrpSpPr/>
          <p:nvPr/>
        </p:nvGrpSpPr>
        <p:grpSpPr>
          <a:xfrm>
            <a:off x="4033059" y="5677678"/>
            <a:ext cx="3260655" cy="2558563"/>
            <a:chOff x="0" y="0"/>
            <a:chExt cx="4347540" cy="3411417"/>
          </a:xfrm>
        </p:grpSpPr>
        <p:sp>
          <p:nvSpPr>
            <p:cNvPr id="16" name="TextBox 16"/>
            <p:cNvSpPr txBox="1"/>
            <p:nvPr/>
          </p:nvSpPr>
          <p:spPr>
            <a:xfrm>
              <a:off x="0" y="0"/>
              <a:ext cx="4347537" cy="1223753"/>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kumimoji="0" lang="en-US" sz="2999" b="0" i="0" u="none" strike="noStrike" kern="1200" cap="none" spc="0" normalizeH="0" baseline="0" noProof="0" dirty="0">
                  <a:ln>
                    <a:noFill/>
                  </a:ln>
                  <a:solidFill>
                    <a:srgbClr val="000000"/>
                  </a:solidFill>
                  <a:effectLst/>
                  <a:uLnTx/>
                  <a:uFillTx/>
                  <a:latin typeface="DM Sans Bold" charset="0"/>
                </a:rPr>
                <a:t>About the dataset</a:t>
              </a:r>
            </a:p>
          </p:txBody>
        </p:sp>
        <p:sp>
          <p:nvSpPr>
            <p:cNvPr id="17" name="TextBox 17"/>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18" name="Group 18"/>
          <p:cNvGrpSpPr/>
          <p:nvPr/>
        </p:nvGrpSpPr>
        <p:grpSpPr>
          <a:xfrm>
            <a:off x="7570821" y="5677678"/>
            <a:ext cx="3260655" cy="2558563"/>
            <a:chOff x="0" y="0"/>
            <a:chExt cx="4347540" cy="3411417"/>
          </a:xfrm>
        </p:grpSpPr>
        <p:sp>
          <p:nvSpPr>
            <p:cNvPr id="19" name="TextBox 19"/>
            <p:cNvSpPr txBox="1"/>
            <p:nvPr/>
          </p:nvSpPr>
          <p:spPr>
            <a:xfrm>
              <a:off x="0" y="0"/>
              <a:ext cx="4347537" cy="608201"/>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kumimoji="0" lang="en-US" sz="2999" i="0" u="none" strike="noStrike" kern="1200" cap="none" spc="0" normalizeH="0" baseline="0" noProof="0" dirty="0">
                  <a:ln>
                    <a:noFill/>
                  </a:ln>
                  <a:solidFill>
                    <a:srgbClr val="000000"/>
                  </a:solidFill>
                  <a:effectLst/>
                  <a:uLnTx/>
                  <a:uFillTx/>
                  <a:latin typeface="DM Sans Bold" charset="0"/>
                </a:rPr>
                <a:t>Data cleaning</a:t>
              </a:r>
            </a:p>
          </p:txBody>
        </p:sp>
        <p:sp>
          <p:nvSpPr>
            <p:cNvPr id="20" name="TextBox 20"/>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21" name="Group 21"/>
          <p:cNvGrpSpPr/>
          <p:nvPr/>
        </p:nvGrpSpPr>
        <p:grpSpPr>
          <a:xfrm>
            <a:off x="11108583" y="5677678"/>
            <a:ext cx="3260655" cy="2558563"/>
            <a:chOff x="0" y="0"/>
            <a:chExt cx="4347540" cy="3411417"/>
          </a:xfrm>
        </p:grpSpPr>
        <p:sp>
          <p:nvSpPr>
            <p:cNvPr id="22" name="TextBox 22"/>
            <p:cNvSpPr txBox="1"/>
            <p:nvPr/>
          </p:nvSpPr>
          <p:spPr>
            <a:xfrm>
              <a:off x="0" y="0"/>
              <a:ext cx="4347537" cy="1223753"/>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lang="en-US" sz="2999" dirty="0">
                  <a:solidFill>
                    <a:srgbClr val="000000"/>
                  </a:solidFill>
                  <a:latin typeface="DM Sans Bold" charset="0"/>
                  <a:cs typeface="Rubik Semi-Bold" panose="020B0604020202020204" charset="-79"/>
                </a:rPr>
                <a:t>Data transformation</a:t>
              </a:r>
            </a:p>
          </p:txBody>
        </p:sp>
        <p:sp>
          <p:nvSpPr>
            <p:cNvPr id="23" name="TextBox 23"/>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24" name="Group 12">
            <a:extLst>
              <a:ext uri="{FF2B5EF4-FFF2-40B4-BE49-F238E27FC236}">
                <a16:creationId xmlns:a16="http://schemas.microsoft.com/office/drawing/2014/main" id="{8AC2ADEF-3951-D9C3-31FC-7A40128A6D08}"/>
              </a:ext>
            </a:extLst>
          </p:cNvPr>
          <p:cNvGrpSpPr/>
          <p:nvPr/>
        </p:nvGrpSpPr>
        <p:grpSpPr>
          <a:xfrm>
            <a:off x="14554200" y="3895977"/>
            <a:ext cx="410299" cy="410299"/>
            <a:chOff x="0" y="0"/>
            <a:chExt cx="6350000" cy="6350000"/>
          </a:xfrm>
        </p:grpSpPr>
        <p:sp>
          <p:nvSpPr>
            <p:cNvPr id="25" name="Freeform 13">
              <a:extLst>
                <a:ext uri="{FF2B5EF4-FFF2-40B4-BE49-F238E27FC236}">
                  <a16:creationId xmlns:a16="http://schemas.microsoft.com/office/drawing/2014/main" id="{A5E97A7E-D9F5-137C-4749-5EDBD8C0453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 name="Group 21">
            <a:extLst>
              <a:ext uri="{FF2B5EF4-FFF2-40B4-BE49-F238E27FC236}">
                <a16:creationId xmlns:a16="http://schemas.microsoft.com/office/drawing/2014/main" id="{36F83BB8-B00A-4C54-DBC5-BFE9214F8943}"/>
              </a:ext>
            </a:extLst>
          </p:cNvPr>
          <p:cNvGrpSpPr/>
          <p:nvPr/>
        </p:nvGrpSpPr>
        <p:grpSpPr>
          <a:xfrm>
            <a:off x="14646345" y="5661756"/>
            <a:ext cx="3260655" cy="2558563"/>
            <a:chOff x="0" y="0"/>
            <a:chExt cx="4347540" cy="3411417"/>
          </a:xfrm>
        </p:grpSpPr>
        <p:sp>
          <p:nvSpPr>
            <p:cNvPr id="27" name="TextBox 22">
              <a:extLst>
                <a:ext uri="{FF2B5EF4-FFF2-40B4-BE49-F238E27FC236}">
                  <a16:creationId xmlns:a16="http://schemas.microsoft.com/office/drawing/2014/main" id="{075F3C68-768B-C2A0-CA10-3C1ABE930044}"/>
                </a:ext>
              </a:extLst>
            </p:cNvPr>
            <p:cNvSpPr txBox="1"/>
            <p:nvPr/>
          </p:nvSpPr>
          <p:spPr>
            <a:xfrm>
              <a:off x="0" y="0"/>
              <a:ext cx="4347537" cy="608201"/>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lang="en-US" sz="2999" dirty="0">
                  <a:solidFill>
                    <a:srgbClr val="000000"/>
                  </a:solidFill>
                  <a:latin typeface="DM Sans Bold" charset="0"/>
                  <a:cs typeface="Rubik Semi-Bold" panose="020B0604020202020204" charset="-79"/>
                </a:rPr>
                <a:t>Analysis Insights</a:t>
              </a:r>
            </a:p>
          </p:txBody>
        </p:sp>
        <p:sp>
          <p:nvSpPr>
            <p:cNvPr id="28" name="TextBox 23">
              <a:extLst>
                <a:ext uri="{FF2B5EF4-FFF2-40B4-BE49-F238E27FC236}">
                  <a16:creationId xmlns:a16="http://schemas.microsoft.com/office/drawing/2014/main" id="{D31DF757-8989-7BF6-7DD8-A5FF52C6D19C}"/>
                </a:ext>
              </a:extLst>
            </p:cNvPr>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spTree>
    <p:extLst>
      <p:ext uri="{BB962C8B-B14F-4D97-AF65-F5344CB8AC3E}">
        <p14:creationId xmlns:p14="http://schemas.microsoft.com/office/powerpoint/2010/main" val="3428583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D78BCAE-7973-BE4A-0C4D-D045E9344B2E}"/>
              </a:ext>
            </a:extLst>
          </p:cNvPr>
          <p:cNvGrpSpPr/>
          <p:nvPr/>
        </p:nvGrpSpPr>
        <p:grpSpPr>
          <a:xfrm>
            <a:off x="914400" y="-543180"/>
            <a:ext cx="9212860" cy="2638680"/>
            <a:chOff x="1028700" y="-543180"/>
            <a:chExt cx="10546360" cy="3331993"/>
          </a:xfrm>
        </p:grpSpPr>
        <p:sp>
          <p:nvSpPr>
            <p:cNvPr id="29" name="Freeform 29"/>
            <p:cNvSpPr/>
            <p:nvPr/>
          </p:nvSpPr>
          <p:spPr>
            <a:xfrm rot="2700000">
              <a:off x="4793087" y="-577180"/>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0" name="TextBox 30"/>
            <p:cNvSpPr txBox="1"/>
            <p:nvPr/>
          </p:nvSpPr>
          <p:spPr>
            <a:xfrm>
              <a:off x="1028700" y="484644"/>
              <a:ext cx="10546360" cy="1217385"/>
            </a:xfrm>
            <a:prstGeom prst="rect">
              <a:avLst/>
            </a:prstGeom>
          </p:spPr>
          <p:txBody>
            <a:bodyPr wrap="square" lIns="0" tIns="0" rIns="0" bIns="0" rtlCol="0" anchor="t">
              <a:spAutoFit/>
            </a:bodyPr>
            <a:lstStyle/>
            <a:p>
              <a:pPr marL="0" lvl="0" indent="0" algn="l">
                <a:lnSpc>
                  <a:spcPts val="9750"/>
                </a:lnSpc>
              </a:pPr>
              <a:r>
                <a:rPr lang="en-US" sz="7500" dirty="0">
                  <a:solidFill>
                    <a:srgbClr val="000000"/>
                  </a:solidFill>
                  <a:latin typeface="DM Sans Bold" charset="0"/>
                </a:rPr>
                <a:t>Data Cleaning</a:t>
              </a:r>
            </a:p>
          </p:txBody>
        </p:sp>
      </p:grpSp>
      <p:pic>
        <p:nvPicPr>
          <p:cNvPr id="32" name="Picture 31" descr="A screenshot of a computer&#10;&#10;Description automatically generated">
            <a:extLst>
              <a:ext uri="{FF2B5EF4-FFF2-40B4-BE49-F238E27FC236}">
                <a16:creationId xmlns:a16="http://schemas.microsoft.com/office/drawing/2014/main" id="{7E4616EE-D934-B605-6655-56FE93CFA5AA}"/>
              </a:ext>
            </a:extLst>
          </p:cNvPr>
          <p:cNvPicPr>
            <a:picLocks noChangeAspect="1"/>
          </p:cNvPicPr>
          <p:nvPr/>
        </p:nvPicPr>
        <p:blipFill rotWithShape="1">
          <a:blip r:embed="rId4">
            <a:extLst>
              <a:ext uri="{28A0092B-C50C-407E-A947-70E740481C1C}">
                <a14:useLocalDpi xmlns:a14="http://schemas.microsoft.com/office/drawing/2010/main" val="0"/>
              </a:ext>
            </a:extLst>
          </a:blip>
          <a:srcRect l="7470" t="31852" r="32156" b="13333"/>
          <a:stretch/>
        </p:blipFill>
        <p:spPr>
          <a:xfrm>
            <a:off x="914401" y="1485900"/>
            <a:ext cx="7010399" cy="3775069"/>
          </a:xfrm>
          <a:prstGeom prst="rect">
            <a:avLst/>
          </a:prstGeom>
        </p:spPr>
      </p:pic>
      <p:grpSp>
        <p:nvGrpSpPr>
          <p:cNvPr id="35" name="Group 9">
            <a:extLst>
              <a:ext uri="{FF2B5EF4-FFF2-40B4-BE49-F238E27FC236}">
                <a16:creationId xmlns:a16="http://schemas.microsoft.com/office/drawing/2014/main" id="{6FAE5567-E980-4D03-C090-500F25352E04}"/>
              </a:ext>
            </a:extLst>
          </p:cNvPr>
          <p:cNvGrpSpPr/>
          <p:nvPr/>
        </p:nvGrpSpPr>
        <p:grpSpPr>
          <a:xfrm>
            <a:off x="1066800" y="5448300"/>
            <a:ext cx="15240000" cy="457200"/>
            <a:chOff x="0" y="116499"/>
            <a:chExt cx="1035847" cy="581931"/>
          </a:xfrm>
        </p:grpSpPr>
        <p:sp>
          <p:nvSpPr>
            <p:cNvPr id="36" name="Freeform 10">
              <a:extLst>
                <a:ext uri="{FF2B5EF4-FFF2-40B4-BE49-F238E27FC236}">
                  <a16:creationId xmlns:a16="http://schemas.microsoft.com/office/drawing/2014/main" id="{5891EF85-2412-A7C4-5301-EE47789C6EAE}"/>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37" name="TextBox 11">
              <a:extLst>
                <a:ext uri="{FF2B5EF4-FFF2-40B4-BE49-F238E27FC236}">
                  <a16:creationId xmlns:a16="http://schemas.microsoft.com/office/drawing/2014/main" id="{BA10F6C6-D778-028F-DC60-5C2736F3A18E}"/>
                </a:ext>
              </a:extLst>
            </p:cNvPr>
            <p:cNvSpPr txBox="1"/>
            <p:nvPr/>
          </p:nvSpPr>
          <p:spPr>
            <a:xfrm>
              <a:off x="0" y="116499"/>
              <a:ext cx="1035847" cy="581931"/>
            </a:xfrm>
            <a:prstGeom prst="rect">
              <a:avLst/>
            </a:prstGeom>
          </p:spPr>
          <p:txBody>
            <a:bodyPr lIns="50800" tIns="50800" rIns="50800" bIns="50800" rtlCol="0" anchor="ctr"/>
            <a:lstStyle/>
            <a:p>
              <a:pPr>
                <a:lnSpc>
                  <a:spcPts val="2100"/>
                </a:lnSpc>
              </a:pPr>
              <a:endParaRPr lang="en-US" dirty="0">
                <a:solidFill>
                  <a:srgbClr val="000000"/>
                </a:solidFill>
                <a:latin typeface="DM Sans Medium" pitchFamily="2" charset="0"/>
              </a:endParaRPr>
            </a:p>
            <a:p>
              <a:pPr>
                <a:lnSpc>
                  <a:spcPts val="2100"/>
                </a:lnSpc>
              </a:pPr>
              <a:r>
                <a:rPr lang="en-IN" dirty="0">
                  <a:solidFill>
                    <a:srgbClr val="000000"/>
                  </a:solidFill>
                  <a:latin typeface="DM Sans Medium" pitchFamily="2" charset="0"/>
                </a:rPr>
                <a:t>If we look closely we find that minimum number of guests is negative, which can’t be true</a:t>
              </a:r>
            </a:p>
            <a:p>
              <a:pPr>
                <a:lnSpc>
                  <a:spcPts val="2100"/>
                </a:lnSpc>
              </a:pPr>
              <a:endParaRPr lang="en-US" dirty="0">
                <a:solidFill>
                  <a:srgbClr val="000000"/>
                </a:solidFill>
                <a:latin typeface="DM Sans Medium" pitchFamily="2" charset="0"/>
              </a:endParaRPr>
            </a:p>
          </p:txBody>
        </p:sp>
      </p:grpSp>
      <p:sp>
        <p:nvSpPr>
          <p:cNvPr id="38" name="TextBox 30">
            <a:extLst>
              <a:ext uri="{FF2B5EF4-FFF2-40B4-BE49-F238E27FC236}">
                <a16:creationId xmlns:a16="http://schemas.microsoft.com/office/drawing/2014/main" id="{B497879A-D631-20DF-6CC0-B33F2809DEFD}"/>
              </a:ext>
            </a:extLst>
          </p:cNvPr>
          <p:cNvSpPr txBox="1"/>
          <p:nvPr/>
        </p:nvSpPr>
        <p:spPr>
          <a:xfrm>
            <a:off x="1066800" y="5372100"/>
            <a:ext cx="3048000" cy="1030475"/>
          </a:xfrm>
          <a:prstGeom prst="rect">
            <a:avLst/>
          </a:prstGeom>
        </p:spPr>
        <p:txBody>
          <a:bodyPr wrap="square" lIns="0" tIns="0" rIns="0" bIns="0" rtlCol="0" anchor="t">
            <a:spAutoFit/>
          </a:bodyPr>
          <a:lstStyle/>
          <a:p>
            <a:pPr marL="0" lvl="0" indent="0" algn="l">
              <a:lnSpc>
                <a:spcPts val="9750"/>
              </a:lnSpc>
            </a:pPr>
            <a:r>
              <a:rPr lang="en-US" b="1" dirty="0">
                <a:solidFill>
                  <a:srgbClr val="000000"/>
                </a:solidFill>
                <a:latin typeface="DM Sans" pitchFamily="2" charset="0"/>
              </a:rPr>
              <a:t>(1) Clean invalid guest</a:t>
            </a:r>
          </a:p>
        </p:txBody>
      </p:sp>
      <p:pic>
        <p:nvPicPr>
          <p:cNvPr id="40" name="Picture 39" descr="A screenshot of a computer&#10;&#10;Description automatically generated">
            <a:extLst>
              <a:ext uri="{FF2B5EF4-FFF2-40B4-BE49-F238E27FC236}">
                <a16:creationId xmlns:a16="http://schemas.microsoft.com/office/drawing/2014/main" id="{8643595E-3A60-83B8-74E9-36601A906686}"/>
              </a:ext>
            </a:extLst>
          </p:cNvPr>
          <p:cNvPicPr>
            <a:picLocks noChangeAspect="1"/>
          </p:cNvPicPr>
          <p:nvPr/>
        </p:nvPicPr>
        <p:blipFill rotWithShape="1">
          <a:blip r:embed="rId5">
            <a:extLst>
              <a:ext uri="{28A0092B-C50C-407E-A947-70E740481C1C}">
                <a14:useLocalDpi xmlns:a14="http://schemas.microsoft.com/office/drawing/2010/main" val="0"/>
              </a:ext>
            </a:extLst>
          </a:blip>
          <a:srcRect l="7384" t="27575" r="793" b="29604"/>
          <a:stretch/>
        </p:blipFill>
        <p:spPr>
          <a:xfrm>
            <a:off x="914400" y="6444105"/>
            <a:ext cx="10744200" cy="2971800"/>
          </a:xfrm>
          <a:prstGeom prst="rect">
            <a:avLst/>
          </a:prstGeom>
        </p:spPr>
      </p:pic>
      <p:grpSp>
        <p:nvGrpSpPr>
          <p:cNvPr id="41" name="Group 9">
            <a:extLst>
              <a:ext uri="{FF2B5EF4-FFF2-40B4-BE49-F238E27FC236}">
                <a16:creationId xmlns:a16="http://schemas.microsoft.com/office/drawing/2014/main" id="{37D01093-E784-4737-8870-A0B45FDBF8AB}"/>
              </a:ext>
            </a:extLst>
          </p:cNvPr>
          <p:cNvGrpSpPr/>
          <p:nvPr/>
        </p:nvGrpSpPr>
        <p:grpSpPr>
          <a:xfrm>
            <a:off x="1066800" y="9639300"/>
            <a:ext cx="15240000" cy="457200"/>
            <a:chOff x="0" y="116499"/>
            <a:chExt cx="1035847" cy="581931"/>
          </a:xfrm>
        </p:grpSpPr>
        <p:sp>
          <p:nvSpPr>
            <p:cNvPr id="42" name="Freeform 10">
              <a:extLst>
                <a:ext uri="{FF2B5EF4-FFF2-40B4-BE49-F238E27FC236}">
                  <a16:creationId xmlns:a16="http://schemas.microsoft.com/office/drawing/2014/main" id="{251873E6-751A-8E0E-7FCC-10240BF51BE0}"/>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43" name="TextBox 11">
              <a:extLst>
                <a:ext uri="{FF2B5EF4-FFF2-40B4-BE49-F238E27FC236}">
                  <a16:creationId xmlns:a16="http://schemas.microsoft.com/office/drawing/2014/main" id="{0C230D2A-3260-14A2-1681-4453627024AE}"/>
                </a:ext>
              </a:extLst>
            </p:cNvPr>
            <p:cNvSpPr txBox="1"/>
            <p:nvPr/>
          </p:nvSpPr>
          <p:spPr>
            <a:xfrm>
              <a:off x="0" y="116499"/>
              <a:ext cx="1035847" cy="581931"/>
            </a:xfrm>
            <a:prstGeom prst="rect">
              <a:avLst/>
            </a:prstGeom>
          </p:spPr>
          <p:txBody>
            <a:bodyPr lIns="50800" tIns="50800" rIns="50800" bIns="50800" rtlCol="0" anchor="ctr"/>
            <a:lstStyle/>
            <a:p>
              <a:pPr>
                <a:lnSpc>
                  <a:spcPts val="2100"/>
                </a:lnSpc>
              </a:pPr>
              <a:r>
                <a:rPr lang="en-US" dirty="0">
                  <a:solidFill>
                    <a:srgbClr val="000000"/>
                  </a:solidFill>
                  <a:latin typeface="DM Sans Medium" pitchFamily="2" charset="0"/>
                </a:rPr>
                <a:t>As you can see above, number of guests having less than zero value represents data error. We can ignore these records.</a:t>
              </a:r>
            </a:p>
          </p:txBody>
        </p:sp>
      </p:grpSp>
    </p:spTree>
    <p:extLst>
      <p:ext uri="{BB962C8B-B14F-4D97-AF65-F5344CB8AC3E}">
        <p14:creationId xmlns:p14="http://schemas.microsoft.com/office/powerpoint/2010/main" val="3584117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AAF5201-24AC-B4F5-16B6-9FF88BE4A87D}"/>
              </a:ext>
            </a:extLst>
          </p:cNvPr>
          <p:cNvPicPr>
            <a:picLocks noChangeAspect="1"/>
          </p:cNvPicPr>
          <p:nvPr/>
        </p:nvPicPr>
        <p:blipFill rotWithShape="1">
          <a:blip r:embed="rId2">
            <a:extLst>
              <a:ext uri="{28A0092B-C50C-407E-A947-70E740481C1C}">
                <a14:useLocalDpi xmlns:a14="http://schemas.microsoft.com/office/drawing/2010/main" val="0"/>
              </a:ext>
            </a:extLst>
          </a:blip>
          <a:srcRect l="7823" t="28518" b="53704"/>
          <a:stretch/>
        </p:blipFill>
        <p:spPr>
          <a:xfrm>
            <a:off x="762000" y="266700"/>
            <a:ext cx="11447608" cy="1309511"/>
          </a:xfrm>
          <a:prstGeom prst="rect">
            <a:avLst/>
          </a:prstGeom>
        </p:spPr>
      </p:pic>
      <p:sp>
        <p:nvSpPr>
          <p:cNvPr id="6" name="TextBox 30">
            <a:extLst>
              <a:ext uri="{FF2B5EF4-FFF2-40B4-BE49-F238E27FC236}">
                <a16:creationId xmlns:a16="http://schemas.microsoft.com/office/drawing/2014/main" id="{739E400E-B13E-DEF5-0017-31D04FB7E9FB}"/>
              </a:ext>
            </a:extLst>
          </p:cNvPr>
          <p:cNvSpPr txBox="1"/>
          <p:nvPr/>
        </p:nvSpPr>
        <p:spPr>
          <a:xfrm>
            <a:off x="914400" y="1028700"/>
            <a:ext cx="6553200" cy="1008546"/>
          </a:xfrm>
          <a:prstGeom prst="rect">
            <a:avLst/>
          </a:prstGeom>
        </p:spPr>
        <p:txBody>
          <a:bodyPr wrap="square" lIns="0" tIns="0" rIns="0" bIns="0" rtlCol="0" anchor="t">
            <a:spAutoFit/>
          </a:bodyPr>
          <a:lstStyle/>
          <a:p>
            <a:pPr marL="0" lvl="0" indent="0" algn="l">
              <a:lnSpc>
                <a:spcPts val="9750"/>
              </a:lnSpc>
            </a:pPr>
            <a:r>
              <a:rPr lang="en-US" b="1" dirty="0">
                <a:solidFill>
                  <a:srgbClr val="000000"/>
                </a:solidFill>
                <a:latin typeface="DM Sans" pitchFamily="2" charset="0"/>
              </a:rPr>
              <a:t>(2) Outlier removal in revenue generated</a:t>
            </a:r>
          </a:p>
        </p:txBody>
      </p:sp>
      <p:pic>
        <p:nvPicPr>
          <p:cNvPr id="8" name="Picture 7" descr="A screenshot of a computer&#10;&#10;Description automatically generated">
            <a:extLst>
              <a:ext uri="{FF2B5EF4-FFF2-40B4-BE49-F238E27FC236}">
                <a16:creationId xmlns:a16="http://schemas.microsoft.com/office/drawing/2014/main" id="{9A471187-68A8-7BED-69A7-7896406BD4C9}"/>
              </a:ext>
            </a:extLst>
          </p:cNvPr>
          <p:cNvPicPr>
            <a:picLocks noChangeAspect="1"/>
          </p:cNvPicPr>
          <p:nvPr/>
        </p:nvPicPr>
        <p:blipFill rotWithShape="1">
          <a:blip r:embed="rId3">
            <a:extLst>
              <a:ext uri="{28A0092B-C50C-407E-A947-70E740481C1C}">
                <a14:useLocalDpi xmlns:a14="http://schemas.microsoft.com/office/drawing/2010/main" val="0"/>
              </a:ext>
            </a:extLst>
          </a:blip>
          <a:srcRect l="7823" t="37408" b="2593"/>
          <a:stretch/>
        </p:blipFill>
        <p:spPr>
          <a:xfrm>
            <a:off x="798444" y="2095500"/>
            <a:ext cx="11447608" cy="4419600"/>
          </a:xfrm>
          <a:prstGeom prst="rect">
            <a:avLst/>
          </a:prstGeom>
        </p:spPr>
      </p:pic>
      <p:grpSp>
        <p:nvGrpSpPr>
          <p:cNvPr id="9" name="Group 9">
            <a:extLst>
              <a:ext uri="{FF2B5EF4-FFF2-40B4-BE49-F238E27FC236}">
                <a16:creationId xmlns:a16="http://schemas.microsoft.com/office/drawing/2014/main" id="{B3348D6E-C78B-67F9-B997-F6CE79921C6E}"/>
              </a:ext>
            </a:extLst>
          </p:cNvPr>
          <p:cNvGrpSpPr/>
          <p:nvPr/>
        </p:nvGrpSpPr>
        <p:grpSpPr>
          <a:xfrm>
            <a:off x="914400" y="6743700"/>
            <a:ext cx="15240000" cy="427268"/>
            <a:chOff x="0" y="154597"/>
            <a:chExt cx="1035847" cy="543833"/>
          </a:xfrm>
        </p:grpSpPr>
        <p:sp>
          <p:nvSpPr>
            <p:cNvPr id="10" name="Freeform 10">
              <a:extLst>
                <a:ext uri="{FF2B5EF4-FFF2-40B4-BE49-F238E27FC236}">
                  <a16:creationId xmlns:a16="http://schemas.microsoft.com/office/drawing/2014/main" id="{FA43D00A-6C59-F35B-577E-974E981B0BDC}"/>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11" name="TextBox 11">
              <a:extLst>
                <a:ext uri="{FF2B5EF4-FFF2-40B4-BE49-F238E27FC236}">
                  <a16:creationId xmlns:a16="http://schemas.microsoft.com/office/drawing/2014/main" id="{3E70B37E-312C-7D4A-9DDD-AE791F61C118}"/>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IN" sz="1700" dirty="0">
                  <a:latin typeface="DM Sans Medium" pitchFamily="2" charset="0"/>
                </a:rPr>
                <a:t>We have no negative values in </a:t>
              </a:r>
              <a:r>
                <a:rPr lang="en-IN" sz="1700" dirty="0" err="1">
                  <a:latin typeface="DM Sans Medium" pitchFamily="2" charset="0"/>
                </a:rPr>
                <a:t>rev_generated</a:t>
              </a:r>
              <a:r>
                <a:rPr lang="en-IN" sz="1700" dirty="0">
                  <a:latin typeface="DM Sans Medium" pitchFamily="2" charset="0"/>
                </a:rPr>
                <a:t> column </a:t>
              </a:r>
              <a:endParaRPr lang="en-US" sz="1700" dirty="0">
                <a:solidFill>
                  <a:srgbClr val="000000"/>
                </a:solidFill>
                <a:latin typeface="DM Sans Medium" pitchFamily="2" charset="0"/>
              </a:endParaRPr>
            </a:p>
          </p:txBody>
        </p:sp>
      </p:grpSp>
      <p:pic>
        <p:nvPicPr>
          <p:cNvPr id="13" name="Picture 12" descr="A screenshot of a computer&#10;&#10;Description automatically generated">
            <a:extLst>
              <a:ext uri="{FF2B5EF4-FFF2-40B4-BE49-F238E27FC236}">
                <a16:creationId xmlns:a16="http://schemas.microsoft.com/office/drawing/2014/main" id="{F56F5558-013F-6B1B-CF24-34FC4AD03EBA}"/>
              </a:ext>
            </a:extLst>
          </p:cNvPr>
          <p:cNvPicPr>
            <a:picLocks noChangeAspect="1"/>
          </p:cNvPicPr>
          <p:nvPr/>
        </p:nvPicPr>
        <p:blipFill rotWithShape="1">
          <a:blip r:embed="rId4">
            <a:extLst>
              <a:ext uri="{28A0092B-C50C-407E-A947-70E740481C1C}">
                <a14:useLocalDpi xmlns:a14="http://schemas.microsoft.com/office/drawing/2010/main" val="0"/>
              </a:ext>
            </a:extLst>
          </a:blip>
          <a:srcRect l="7822" t="29259" r="2990" b="30741"/>
          <a:stretch/>
        </p:blipFill>
        <p:spPr>
          <a:xfrm>
            <a:off x="798443" y="7200900"/>
            <a:ext cx="11350615" cy="3019375"/>
          </a:xfrm>
          <a:prstGeom prst="rect">
            <a:avLst/>
          </a:prstGeom>
        </p:spPr>
      </p:pic>
    </p:spTree>
    <p:extLst>
      <p:ext uri="{BB962C8B-B14F-4D97-AF65-F5344CB8AC3E}">
        <p14:creationId xmlns:p14="http://schemas.microsoft.com/office/powerpoint/2010/main" val="745557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a:extLst>
              <a:ext uri="{FF2B5EF4-FFF2-40B4-BE49-F238E27FC236}">
                <a16:creationId xmlns:a16="http://schemas.microsoft.com/office/drawing/2014/main" id="{B3348D6E-C78B-67F9-B997-F6CE79921C6E}"/>
              </a:ext>
            </a:extLst>
          </p:cNvPr>
          <p:cNvGrpSpPr/>
          <p:nvPr/>
        </p:nvGrpSpPr>
        <p:grpSpPr>
          <a:xfrm>
            <a:off x="801756" y="295777"/>
            <a:ext cx="15240000" cy="427268"/>
            <a:chOff x="0" y="154597"/>
            <a:chExt cx="1035847" cy="543833"/>
          </a:xfrm>
        </p:grpSpPr>
        <p:sp>
          <p:nvSpPr>
            <p:cNvPr id="10" name="Freeform 10">
              <a:extLst>
                <a:ext uri="{FF2B5EF4-FFF2-40B4-BE49-F238E27FC236}">
                  <a16:creationId xmlns:a16="http://schemas.microsoft.com/office/drawing/2014/main" id="{FA43D00A-6C59-F35B-577E-974E981B0BDC}"/>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11" name="TextBox 11">
              <a:extLst>
                <a:ext uri="{FF2B5EF4-FFF2-40B4-BE49-F238E27FC236}">
                  <a16:creationId xmlns:a16="http://schemas.microsoft.com/office/drawing/2014/main" id="{3E70B37E-312C-7D4A-9DDD-AE791F61C118}"/>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IN" sz="1700" dirty="0">
                  <a:latin typeface="DM Sans Medium" pitchFamily="2" charset="0"/>
                </a:rPr>
                <a:t>Since we have only 5 outliers, we can ignore them like we did earlier</a:t>
              </a:r>
              <a:endParaRPr lang="en-US" sz="1700" dirty="0">
                <a:latin typeface="DM Sans Medium" pitchFamily="2" charset="0"/>
              </a:endParaRPr>
            </a:p>
          </p:txBody>
        </p:sp>
      </p:grpSp>
      <p:pic>
        <p:nvPicPr>
          <p:cNvPr id="3" name="Picture 2" descr="A screenshot of a computer&#10;&#10;Description automatically generated">
            <a:extLst>
              <a:ext uri="{FF2B5EF4-FFF2-40B4-BE49-F238E27FC236}">
                <a16:creationId xmlns:a16="http://schemas.microsoft.com/office/drawing/2014/main" id="{3A220296-3B46-96D7-4161-594CF07B226E}"/>
              </a:ext>
            </a:extLst>
          </p:cNvPr>
          <p:cNvPicPr>
            <a:picLocks noChangeAspect="1"/>
          </p:cNvPicPr>
          <p:nvPr/>
        </p:nvPicPr>
        <p:blipFill rotWithShape="1">
          <a:blip r:embed="rId2">
            <a:extLst>
              <a:ext uri="{28A0092B-C50C-407E-A947-70E740481C1C}">
                <a14:useLocalDpi xmlns:a14="http://schemas.microsoft.com/office/drawing/2010/main" val="0"/>
              </a:ext>
            </a:extLst>
          </a:blip>
          <a:srcRect l="7823" t="20371" b="65555"/>
          <a:stretch/>
        </p:blipFill>
        <p:spPr>
          <a:xfrm>
            <a:off x="762000" y="876300"/>
            <a:ext cx="11447608" cy="1036696"/>
          </a:xfrm>
          <a:prstGeom prst="rect">
            <a:avLst/>
          </a:prstGeom>
        </p:spPr>
      </p:pic>
      <p:sp>
        <p:nvSpPr>
          <p:cNvPr id="4" name="TextBox 30">
            <a:extLst>
              <a:ext uri="{FF2B5EF4-FFF2-40B4-BE49-F238E27FC236}">
                <a16:creationId xmlns:a16="http://schemas.microsoft.com/office/drawing/2014/main" id="{D08C4713-F1DE-FABE-7410-8844CB641881}"/>
              </a:ext>
            </a:extLst>
          </p:cNvPr>
          <p:cNvSpPr txBox="1"/>
          <p:nvPr/>
        </p:nvSpPr>
        <p:spPr>
          <a:xfrm>
            <a:off x="914400" y="1315554"/>
            <a:ext cx="6553200" cy="1008546"/>
          </a:xfrm>
          <a:prstGeom prst="rect">
            <a:avLst/>
          </a:prstGeom>
        </p:spPr>
        <p:txBody>
          <a:bodyPr wrap="square" lIns="0" tIns="0" rIns="0" bIns="0" rtlCol="0" anchor="t">
            <a:spAutoFit/>
          </a:bodyPr>
          <a:lstStyle/>
          <a:p>
            <a:pPr marL="0" lvl="0" indent="0" algn="l">
              <a:lnSpc>
                <a:spcPts val="9750"/>
              </a:lnSpc>
            </a:pPr>
            <a:r>
              <a:rPr lang="en-US" b="1" dirty="0">
                <a:solidFill>
                  <a:srgbClr val="000000"/>
                </a:solidFill>
                <a:latin typeface="DM Sans" pitchFamily="2" charset="0"/>
              </a:rPr>
              <a:t>(3) Outlier removal in </a:t>
            </a:r>
            <a:r>
              <a:rPr lang="en-US" b="1" dirty="0" err="1">
                <a:solidFill>
                  <a:srgbClr val="000000"/>
                </a:solidFill>
                <a:latin typeface="DM Sans" pitchFamily="2" charset="0"/>
              </a:rPr>
              <a:t>revenue_realized</a:t>
            </a:r>
            <a:endParaRPr lang="en-US" b="1" dirty="0">
              <a:solidFill>
                <a:srgbClr val="000000"/>
              </a:solidFill>
              <a:latin typeface="DM Sans" pitchFamily="2" charset="0"/>
            </a:endParaRPr>
          </a:p>
        </p:txBody>
      </p:sp>
      <p:pic>
        <p:nvPicPr>
          <p:cNvPr id="12" name="Picture 11" descr="A screenshot of a computer&#10;&#10;Description automatically generated">
            <a:extLst>
              <a:ext uri="{FF2B5EF4-FFF2-40B4-BE49-F238E27FC236}">
                <a16:creationId xmlns:a16="http://schemas.microsoft.com/office/drawing/2014/main" id="{0127F8D9-A242-94C1-D094-6C583ED531EC}"/>
              </a:ext>
            </a:extLst>
          </p:cNvPr>
          <p:cNvPicPr>
            <a:picLocks noChangeAspect="1"/>
          </p:cNvPicPr>
          <p:nvPr/>
        </p:nvPicPr>
        <p:blipFill rotWithShape="1">
          <a:blip r:embed="rId3">
            <a:extLst>
              <a:ext uri="{28A0092B-C50C-407E-A947-70E740481C1C}">
                <a14:useLocalDpi xmlns:a14="http://schemas.microsoft.com/office/drawing/2010/main" val="0"/>
              </a:ext>
            </a:extLst>
          </a:blip>
          <a:srcRect l="7823" t="18596" b="32963"/>
          <a:stretch/>
        </p:blipFill>
        <p:spPr>
          <a:xfrm>
            <a:off x="801756" y="2400300"/>
            <a:ext cx="11490122" cy="3581400"/>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6D627C05-178A-2D30-7B7B-455686ED7E4A}"/>
              </a:ext>
            </a:extLst>
          </p:cNvPr>
          <p:cNvPicPr>
            <a:picLocks noChangeAspect="1"/>
          </p:cNvPicPr>
          <p:nvPr/>
        </p:nvPicPr>
        <p:blipFill rotWithShape="1">
          <a:blip r:embed="rId4">
            <a:extLst>
              <a:ext uri="{28A0092B-C50C-407E-A947-70E740481C1C}">
                <a14:useLocalDpi xmlns:a14="http://schemas.microsoft.com/office/drawing/2010/main" val="0"/>
              </a:ext>
            </a:extLst>
          </a:blip>
          <a:srcRect l="7822" t="18428" r="1598" b="44848"/>
          <a:stretch/>
        </p:blipFill>
        <p:spPr>
          <a:xfrm>
            <a:off x="801756" y="6057900"/>
            <a:ext cx="11407852" cy="2743200"/>
          </a:xfrm>
          <a:prstGeom prst="rect">
            <a:avLst/>
          </a:prstGeom>
        </p:spPr>
      </p:pic>
      <p:grpSp>
        <p:nvGrpSpPr>
          <p:cNvPr id="16" name="Group 9">
            <a:extLst>
              <a:ext uri="{FF2B5EF4-FFF2-40B4-BE49-F238E27FC236}">
                <a16:creationId xmlns:a16="http://schemas.microsoft.com/office/drawing/2014/main" id="{6EAA1437-6C1E-641A-AAC2-D206F6F6D505}"/>
              </a:ext>
            </a:extLst>
          </p:cNvPr>
          <p:cNvGrpSpPr/>
          <p:nvPr/>
        </p:nvGrpSpPr>
        <p:grpSpPr>
          <a:xfrm>
            <a:off x="801756" y="9205173"/>
            <a:ext cx="15240000" cy="810896"/>
            <a:chOff x="0" y="154597"/>
            <a:chExt cx="1035847" cy="543833"/>
          </a:xfrm>
        </p:grpSpPr>
        <p:sp>
          <p:nvSpPr>
            <p:cNvPr id="17" name="Freeform 10">
              <a:extLst>
                <a:ext uri="{FF2B5EF4-FFF2-40B4-BE49-F238E27FC236}">
                  <a16:creationId xmlns:a16="http://schemas.microsoft.com/office/drawing/2014/main" id="{2D849D28-E879-5B3C-9F57-1BD2385DA27F}"/>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18" name="TextBox 11">
              <a:extLst>
                <a:ext uri="{FF2B5EF4-FFF2-40B4-BE49-F238E27FC236}">
                  <a16:creationId xmlns:a16="http://schemas.microsoft.com/office/drawing/2014/main" id="{230A53C6-BF62-288E-1C78-9B2E023DE447}"/>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US" sz="1700" dirty="0">
                  <a:latin typeface="DM Sans Medium" pitchFamily="2" charset="0"/>
                </a:rPr>
                <a:t>One observation we can have in above </a:t>
              </a:r>
              <a:r>
                <a:rPr lang="en-US" sz="1700" dirty="0" err="1">
                  <a:latin typeface="DM Sans Medium" pitchFamily="2" charset="0"/>
                </a:rPr>
                <a:t>dataframe</a:t>
              </a:r>
              <a:r>
                <a:rPr lang="en-US" sz="1700" dirty="0">
                  <a:latin typeface="DM Sans Medium" pitchFamily="2" charset="0"/>
                </a:rPr>
                <a:t> is that all rooms are RT4 which means presidential suit. Now since RT4 is a luxurious room it is likely their rent will be higher. To make a fair analysis, we need to do data analysis only on RT4 room types</a:t>
              </a:r>
            </a:p>
          </p:txBody>
        </p:sp>
      </p:grpSp>
    </p:spTree>
    <p:extLst>
      <p:ext uri="{BB962C8B-B14F-4D97-AF65-F5344CB8AC3E}">
        <p14:creationId xmlns:p14="http://schemas.microsoft.com/office/powerpoint/2010/main" val="25360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a:extLst>
              <a:ext uri="{FF2B5EF4-FFF2-40B4-BE49-F238E27FC236}">
                <a16:creationId xmlns:a16="http://schemas.microsoft.com/office/drawing/2014/main" id="{B3348D6E-C78B-67F9-B997-F6CE79921C6E}"/>
              </a:ext>
            </a:extLst>
          </p:cNvPr>
          <p:cNvGrpSpPr/>
          <p:nvPr/>
        </p:nvGrpSpPr>
        <p:grpSpPr>
          <a:xfrm>
            <a:off x="801756" y="3765741"/>
            <a:ext cx="15240000" cy="667854"/>
            <a:chOff x="0" y="154597"/>
            <a:chExt cx="1035847" cy="543833"/>
          </a:xfrm>
        </p:grpSpPr>
        <p:sp>
          <p:nvSpPr>
            <p:cNvPr id="10" name="Freeform 10">
              <a:extLst>
                <a:ext uri="{FF2B5EF4-FFF2-40B4-BE49-F238E27FC236}">
                  <a16:creationId xmlns:a16="http://schemas.microsoft.com/office/drawing/2014/main" id="{FA43D00A-6C59-F35B-577E-974E981B0BDC}"/>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11" name="TextBox 11">
              <a:extLst>
                <a:ext uri="{FF2B5EF4-FFF2-40B4-BE49-F238E27FC236}">
                  <a16:creationId xmlns:a16="http://schemas.microsoft.com/office/drawing/2014/main" id="{3E70B37E-312C-7D4A-9DDD-AE791F61C118}"/>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US" sz="1700" dirty="0">
                  <a:latin typeface="DM Sans Medium" pitchFamily="2" charset="0"/>
                </a:rPr>
                <a:t>Here higher limit comes to be 50583 and in our </a:t>
              </a:r>
              <a:r>
                <a:rPr lang="en-US" sz="1700" dirty="0" err="1">
                  <a:latin typeface="DM Sans Medium" pitchFamily="2" charset="0"/>
                </a:rPr>
                <a:t>dataframe</a:t>
              </a:r>
              <a:r>
                <a:rPr lang="en-US" sz="1700" dirty="0">
                  <a:latin typeface="DM Sans Medium" pitchFamily="2" charset="0"/>
                </a:rPr>
                <a:t> above we can see that max value for revenue realized is 45220. Hence we can conclude that there is no outlier and we don't need to do any data cleaning on this particular column</a:t>
              </a:r>
            </a:p>
          </p:txBody>
        </p:sp>
      </p:grpSp>
      <p:pic>
        <p:nvPicPr>
          <p:cNvPr id="5" name="Picture 4" descr="A screenshot of a computer&#10;&#10;Description automatically generated">
            <a:extLst>
              <a:ext uri="{FF2B5EF4-FFF2-40B4-BE49-F238E27FC236}">
                <a16:creationId xmlns:a16="http://schemas.microsoft.com/office/drawing/2014/main" id="{91825193-51B7-772F-38FC-619B611DEE57}"/>
              </a:ext>
            </a:extLst>
          </p:cNvPr>
          <p:cNvPicPr>
            <a:picLocks noChangeAspect="1"/>
          </p:cNvPicPr>
          <p:nvPr/>
        </p:nvPicPr>
        <p:blipFill rotWithShape="1">
          <a:blip r:embed="rId2">
            <a:extLst>
              <a:ext uri="{28A0092B-C50C-407E-A947-70E740481C1C}">
                <a14:useLocalDpi xmlns:a14="http://schemas.microsoft.com/office/drawing/2010/main" val="0"/>
              </a:ext>
            </a:extLst>
          </a:blip>
          <a:srcRect l="7823" t="22592" r="794" b="30000"/>
          <a:stretch/>
        </p:blipFill>
        <p:spPr>
          <a:xfrm>
            <a:off x="762000" y="114300"/>
            <a:ext cx="11314044" cy="3481244"/>
          </a:xfrm>
          <a:prstGeom prst="rect">
            <a:avLst/>
          </a:prstGeom>
        </p:spPr>
      </p:pic>
      <p:grpSp>
        <p:nvGrpSpPr>
          <p:cNvPr id="7" name="Group 9">
            <a:extLst>
              <a:ext uri="{FF2B5EF4-FFF2-40B4-BE49-F238E27FC236}">
                <a16:creationId xmlns:a16="http://schemas.microsoft.com/office/drawing/2014/main" id="{ED2290BB-FFF8-C108-6361-5D035DDAF249}"/>
              </a:ext>
            </a:extLst>
          </p:cNvPr>
          <p:cNvGrpSpPr/>
          <p:nvPr/>
        </p:nvGrpSpPr>
        <p:grpSpPr>
          <a:xfrm>
            <a:off x="808382" y="5143321"/>
            <a:ext cx="15240000" cy="427268"/>
            <a:chOff x="0" y="154597"/>
            <a:chExt cx="1035847" cy="543833"/>
          </a:xfrm>
        </p:grpSpPr>
        <p:sp>
          <p:nvSpPr>
            <p:cNvPr id="8" name="Freeform 10">
              <a:extLst>
                <a:ext uri="{FF2B5EF4-FFF2-40B4-BE49-F238E27FC236}">
                  <a16:creationId xmlns:a16="http://schemas.microsoft.com/office/drawing/2014/main" id="{B311A86D-A3E5-9145-C9BA-E2A670B2F96A}"/>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13" name="TextBox 11">
              <a:extLst>
                <a:ext uri="{FF2B5EF4-FFF2-40B4-BE49-F238E27FC236}">
                  <a16:creationId xmlns:a16="http://schemas.microsoft.com/office/drawing/2014/main" id="{B50F8132-3696-39E5-A306-4F6684B75C59}"/>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US" sz="1700" dirty="0">
                  <a:latin typeface="DM Sans Medium" pitchFamily="2" charset="0"/>
                </a:rPr>
                <a:t>Since, It is logical that every customer don’t provide rating, our </a:t>
              </a:r>
              <a:r>
                <a:rPr lang="en-US" sz="1700" dirty="0" err="1">
                  <a:latin typeface="DM Sans Medium" pitchFamily="2" charset="0"/>
                </a:rPr>
                <a:t>ratings_given</a:t>
              </a:r>
              <a:r>
                <a:rPr lang="en-US" sz="1700" dirty="0">
                  <a:latin typeface="DM Sans Medium" pitchFamily="2" charset="0"/>
                </a:rPr>
                <a:t> column can have null values</a:t>
              </a:r>
              <a:r>
                <a:rPr lang="en-US" sz="1600" dirty="0">
                  <a:latin typeface="DM Sans Medium" pitchFamily="2" charset="0"/>
                </a:rPr>
                <a:t>.</a:t>
              </a:r>
              <a:endParaRPr lang="en-US" sz="1700" dirty="0">
                <a:latin typeface="DM Sans Medium" pitchFamily="2" charset="0"/>
              </a:endParaRPr>
            </a:p>
          </p:txBody>
        </p:sp>
      </p:grpSp>
      <p:pic>
        <p:nvPicPr>
          <p:cNvPr id="20" name="Picture 19" descr="A screenshot of a computer&#10;&#10;Description automatically generated">
            <a:extLst>
              <a:ext uri="{FF2B5EF4-FFF2-40B4-BE49-F238E27FC236}">
                <a16:creationId xmlns:a16="http://schemas.microsoft.com/office/drawing/2014/main" id="{C69BB4F0-2FD4-26EE-DC4E-7E42343ADFDD}"/>
              </a:ext>
            </a:extLst>
          </p:cNvPr>
          <p:cNvPicPr>
            <a:picLocks noChangeAspect="1"/>
          </p:cNvPicPr>
          <p:nvPr/>
        </p:nvPicPr>
        <p:blipFill rotWithShape="1">
          <a:blip r:embed="rId3">
            <a:extLst>
              <a:ext uri="{28A0092B-C50C-407E-A947-70E740481C1C}">
                <a14:useLocalDpi xmlns:a14="http://schemas.microsoft.com/office/drawing/2010/main" val="0"/>
              </a:ext>
            </a:extLst>
          </a:blip>
          <a:srcRect l="7823" t="19630" r="794" b="29831"/>
          <a:stretch/>
        </p:blipFill>
        <p:spPr>
          <a:xfrm>
            <a:off x="762000" y="6280316"/>
            <a:ext cx="11347174" cy="3722036"/>
          </a:xfrm>
          <a:prstGeom prst="rect">
            <a:avLst/>
          </a:prstGeom>
        </p:spPr>
      </p:pic>
      <p:sp>
        <p:nvSpPr>
          <p:cNvPr id="22" name="TextBox 21">
            <a:extLst>
              <a:ext uri="{FF2B5EF4-FFF2-40B4-BE49-F238E27FC236}">
                <a16:creationId xmlns:a16="http://schemas.microsoft.com/office/drawing/2014/main" id="{2A7B27AF-6FC9-E191-C506-6726A5F5A463}"/>
              </a:ext>
            </a:extLst>
          </p:cNvPr>
          <p:cNvSpPr txBox="1"/>
          <p:nvPr/>
        </p:nvSpPr>
        <p:spPr>
          <a:xfrm>
            <a:off x="762000" y="5740786"/>
            <a:ext cx="8001000" cy="369332"/>
          </a:xfrm>
          <a:prstGeom prst="rect">
            <a:avLst/>
          </a:prstGeom>
          <a:noFill/>
        </p:spPr>
        <p:txBody>
          <a:bodyPr wrap="square" rtlCol="0">
            <a:spAutoFit/>
          </a:bodyPr>
          <a:lstStyle/>
          <a:p>
            <a:r>
              <a:rPr lang="en-US" b="1" dirty="0">
                <a:solidFill>
                  <a:srgbClr val="000000"/>
                </a:solidFill>
                <a:latin typeface="DM Sans" pitchFamily="2" charset="0"/>
              </a:rPr>
              <a:t>(5) </a:t>
            </a:r>
            <a:r>
              <a:rPr lang="en-IN" b="1" dirty="0">
                <a:solidFill>
                  <a:srgbClr val="000000"/>
                </a:solidFill>
                <a:latin typeface="DM Sans" pitchFamily="2" charset="0"/>
              </a:rPr>
              <a:t>Null values in </a:t>
            </a:r>
            <a:r>
              <a:rPr lang="en-IN" b="1" dirty="0" err="1">
                <a:solidFill>
                  <a:srgbClr val="000000"/>
                </a:solidFill>
                <a:latin typeface="DM Sans" pitchFamily="2" charset="0"/>
              </a:rPr>
              <a:t>df_agg_booking</a:t>
            </a:r>
            <a:r>
              <a:rPr lang="en-IN" b="1" dirty="0">
                <a:solidFill>
                  <a:srgbClr val="000000"/>
                </a:solidFill>
                <a:latin typeface="DM Sans" pitchFamily="2" charset="0"/>
              </a:rPr>
              <a:t> column</a:t>
            </a:r>
            <a:endParaRPr lang="en-US" b="1" dirty="0">
              <a:solidFill>
                <a:srgbClr val="000000"/>
              </a:solidFill>
              <a:latin typeface="DM Sans" pitchFamily="2" charset="0"/>
            </a:endParaRPr>
          </a:p>
        </p:txBody>
      </p:sp>
      <p:sp>
        <p:nvSpPr>
          <p:cNvPr id="24" name="TextBox 23">
            <a:extLst>
              <a:ext uri="{FF2B5EF4-FFF2-40B4-BE49-F238E27FC236}">
                <a16:creationId xmlns:a16="http://schemas.microsoft.com/office/drawing/2014/main" id="{2867D35D-401E-7B8A-AFF1-D92A5B8C8D0E}"/>
              </a:ext>
            </a:extLst>
          </p:cNvPr>
          <p:cNvSpPr txBox="1"/>
          <p:nvPr/>
        </p:nvSpPr>
        <p:spPr>
          <a:xfrm>
            <a:off x="758687" y="4603792"/>
            <a:ext cx="8001000" cy="369332"/>
          </a:xfrm>
          <a:prstGeom prst="rect">
            <a:avLst/>
          </a:prstGeom>
          <a:noFill/>
        </p:spPr>
        <p:txBody>
          <a:bodyPr wrap="square" rtlCol="0">
            <a:spAutoFit/>
          </a:bodyPr>
          <a:lstStyle/>
          <a:p>
            <a:r>
              <a:rPr lang="en-US" b="1" dirty="0">
                <a:solidFill>
                  <a:srgbClr val="000000"/>
                </a:solidFill>
                <a:latin typeface="DM Sans" pitchFamily="2" charset="0"/>
              </a:rPr>
              <a:t>(4) </a:t>
            </a:r>
            <a:r>
              <a:rPr lang="en-IN" b="1" dirty="0">
                <a:solidFill>
                  <a:srgbClr val="000000"/>
                </a:solidFill>
                <a:latin typeface="DM Sans" pitchFamily="2" charset="0"/>
              </a:rPr>
              <a:t>Null values in </a:t>
            </a:r>
            <a:r>
              <a:rPr lang="en-IN" b="1" dirty="0" err="1">
                <a:solidFill>
                  <a:srgbClr val="000000"/>
                </a:solidFill>
                <a:latin typeface="DM Sans" pitchFamily="2" charset="0"/>
              </a:rPr>
              <a:t>ratings_given</a:t>
            </a:r>
            <a:r>
              <a:rPr lang="en-IN" b="1" dirty="0">
                <a:solidFill>
                  <a:srgbClr val="000000"/>
                </a:solidFill>
                <a:latin typeface="DM Sans" pitchFamily="2" charset="0"/>
              </a:rPr>
              <a:t> column</a:t>
            </a:r>
            <a:endParaRPr lang="en-US" b="1" dirty="0">
              <a:solidFill>
                <a:srgbClr val="000000"/>
              </a:solidFill>
              <a:latin typeface="DM Sans" pitchFamily="2" charset="0"/>
            </a:endParaRPr>
          </a:p>
        </p:txBody>
      </p:sp>
    </p:spTree>
    <p:extLst>
      <p:ext uri="{BB962C8B-B14F-4D97-AF65-F5344CB8AC3E}">
        <p14:creationId xmlns:p14="http://schemas.microsoft.com/office/powerpoint/2010/main" val="1476459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B10A9016-7FE8-0110-D32B-15F4884DCD66}"/>
              </a:ext>
            </a:extLst>
          </p:cNvPr>
          <p:cNvPicPr>
            <a:picLocks noChangeAspect="1"/>
          </p:cNvPicPr>
          <p:nvPr/>
        </p:nvPicPr>
        <p:blipFill rotWithShape="1">
          <a:blip r:embed="rId2">
            <a:extLst>
              <a:ext uri="{28A0092B-C50C-407E-A947-70E740481C1C}">
                <a14:useLocalDpi xmlns:a14="http://schemas.microsoft.com/office/drawing/2010/main" val="0"/>
              </a:ext>
            </a:extLst>
          </a:blip>
          <a:srcRect l="7823" t="20371" r="-7115" b="33704"/>
          <a:stretch/>
        </p:blipFill>
        <p:spPr>
          <a:xfrm>
            <a:off x="762000" y="303698"/>
            <a:ext cx="12642156" cy="3468202"/>
          </a:xfrm>
          <a:prstGeom prst="rect">
            <a:avLst/>
          </a:prstGeom>
        </p:spPr>
      </p:pic>
      <p:grpSp>
        <p:nvGrpSpPr>
          <p:cNvPr id="2" name="Group 9">
            <a:extLst>
              <a:ext uri="{FF2B5EF4-FFF2-40B4-BE49-F238E27FC236}">
                <a16:creationId xmlns:a16="http://schemas.microsoft.com/office/drawing/2014/main" id="{D80C252D-DA2C-C316-7589-1AFCA58E7C48}"/>
              </a:ext>
            </a:extLst>
          </p:cNvPr>
          <p:cNvGrpSpPr/>
          <p:nvPr/>
        </p:nvGrpSpPr>
        <p:grpSpPr>
          <a:xfrm>
            <a:off x="762000" y="4305300"/>
            <a:ext cx="15240000" cy="427268"/>
            <a:chOff x="0" y="154597"/>
            <a:chExt cx="1035847" cy="543833"/>
          </a:xfrm>
        </p:grpSpPr>
        <p:sp>
          <p:nvSpPr>
            <p:cNvPr id="3" name="Freeform 10">
              <a:extLst>
                <a:ext uri="{FF2B5EF4-FFF2-40B4-BE49-F238E27FC236}">
                  <a16:creationId xmlns:a16="http://schemas.microsoft.com/office/drawing/2014/main" id="{34490B63-2398-DCA4-6BE8-98C9262E94E0}"/>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4" name="TextBox 11">
              <a:extLst>
                <a:ext uri="{FF2B5EF4-FFF2-40B4-BE49-F238E27FC236}">
                  <a16:creationId xmlns:a16="http://schemas.microsoft.com/office/drawing/2014/main" id="{8FCB03D9-56CE-5350-AEE6-9F53A6F39448}"/>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US" sz="1700" dirty="0">
                  <a:latin typeface="DM Sans Medium" pitchFamily="2" charset="0"/>
                </a:rPr>
                <a:t>We addressed the null value in the capacity column of the </a:t>
              </a:r>
              <a:r>
                <a:rPr lang="en-US" sz="1700" dirty="0" err="1">
                  <a:latin typeface="DM Sans Medium" pitchFamily="2" charset="0"/>
                </a:rPr>
                <a:t>df_agg_booking</a:t>
              </a:r>
              <a:r>
                <a:rPr lang="en-US" sz="1700" dirty="0">
                  <a:latin typeface="DM Sans Medium" pitchFamily="2" charset="0"/>
                </a:rPr>
                <a:t> table by using the median function.</a:t>
              </a:r>
            </a:p>
          </p:txBody>
        </p:sp>
      </p:grpSp>
    </p:spTree>
    <p:extLst>
      <p:ext uri="{BB962C8B-B14F-4D97-AF65-F5344CB8AC3E}">
        <p14:creationId xmlns:p14="http://schemas.microsoft.com/office/powerpoint/2010/main" val="2447396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62025"/>
            <a:ext cx="11210807" cy="1209670"/>
          </a:xfrm>
          <a:prstGeom prst="rect">
            <a:avLst/>
          </a:prstGeom>
        </p:spPr>
        <p:txBody>
          <a:bodyPr lIns="0" tIns="0" rIns="0" bIns="0" rtlCol="0" anchor="t">
            <a:spAutoFit/>
          </a:bodyPr>
          <a:lstStyle/>
          <a:p>
            <a:pPr marL="0" marR="0" lvl="0" indent="0" algn="l" defTabSz="914400" rtl="0" eaLnBrk="1" fontAlgn="auto" latinLnBrk="0" hangingPunct="1">
              <a:lnSpc>
                <a:spcPts val="9750"/>
              </a:lnSpc>
              <a:spcBef>
                <a:spcPts val="0"/>
              </a:spcBef>
              <a:spcAft>
                <a:spcPts val="0"/>
              </a:spcAft>
              <a:buClrTx/>
              <a:buSzTx/>
              <a:buFontTx/>
              <a:buNone/>
              <a:tabLst/>
              <a:defRPr/>
            </a:pPr>
            <a:r>
              <a:rPr kumimoji="0" lang="en-US" sz="7500" b="0" i="0" u="none" strike="noStrike" kern="1200" cap="none" spc="0" normalizeH="0" baseline="0" noProof="0" dirty="0">
                <a:ln>
                  <a:noFill/>
                </a:ln>
                <a:solidFill>
                  <a:srgbClr val="000000"/>
                </a:solidFill>
                <a:effectLst/>
                <a:uLnTx/>
                <a:uFillTx/>
                <a:latin typeface="DM Sans Bold" charset="0"/>
              </a:rPr>
              <a:t>Timeline</a:t>
            </a:r>
          </a:p>
        </p:txBody>
      </p:sp>
      <p:grpSp>
        <p:nvGrpSpPr>
          <p:cNvPr id="3" name="Group 3"/>
          <p:cNvGrpSpPr/>
          <p:nvPr/>
        </p:nvGrpSpPr>
        <p:grpSpPr>
          <a:xfrm>
            <a:off x="495297" y="5677678"/>
            <a:ext cx="3260655" cy="2558563"/>
            <a:chOff x="0" y="0"/>
            <a:chExt cx="4347540" cy="3411417"/>
          </a:xfrm>
        </p:grpSpPr>
        <p:sp>
          <p:nvSpPr>
            <p:cNvPr id="4" name="TextBox 4"/>
            <p:cNvSpPr txBox="1"/>
            <p:nvPr/>
          </p:nvSpPr>
          <p:spPr>
            <a:xfrm>
              <a:off x="0" y="0"/>
              <a:ext cx="4347537" cy="1223753"/>
            </a:xfrm>
            <a:prstGeom prst="rect">
              <a:avLst/>
            </a:prstGeom>
          </p:spPr>
          <p:txBody>
            <a:bodyPr wrap="square"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kumimoji="0" lang="en-US" sz="2999" b="0" i="0" u="none" strike="noStrike" kern="1200" cap="none" spc="0" normalizeH="0" baseline="0" noProof="0" dirty="0">
                  <a:ln>
                    <a:noFill/>
                  </a:ln>
                  <a:solidFill>
                    <a:srgbClr val="000000"/>
                  </a:solidFill>
                  <a:effectLst/>
                  <a:uLnTx/>
                  <a:uFillTx/>
                  <a:latin typeface="DM Sans Bold" charset="0"/>
                  <a:cs typeface="Rubik Semi-Bold" panose="020B0604020202020204" charset="-79"/>
                </a:rPr>
                <a:t>Problem </a:t>
              </a:r>
              <a:r>
                <a:rPr lang="en-US" sz="2999" dirty="0">
                  <a:solidFill>
                    <a:srgbClr val="000000"/>
                  </a:solidFill>
                  <a:latin typeface="DM Sans Bold" charset="0"/>
                  <a:cs typeface="Rubik Semi-Bold" panose="020B0604020202020204" charset="-79"/>
                </a:rPr>
                <a:t>statement</a:t>
              </a:r>
            </a:p>
          </p:txBody>
        </p:sp>
        <p:sp>
          <p:nvSpPr>
            <p:cNvPr id="5" name="TextBox 5"/>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sp>
        <p:nvSpPr>
          <p:cNvPr id="6" name="AutoShape 6"/>
          <p:cNvSpPr/>
          <p:nvPr/>
        </p:nvSpPr>
        <p:spPr>
          <a:xfrm rot="1008" flipV="1">
            <a:off x="495298" y="4150403"/>
            <a:ext cx="17030702" cy="4990"/>
          </a:xfrm>
          <a:prstGeom prst="line">
            <a:avLst/>
          </a:prstGeom>
          <a:ln w="19050" cap="rnd">
            <a:solidFill>
              <a:srgbClr val="000000"/>
            </a:solidFill>
            <a:prstDash val="solid"/>
            <a:headEnd type="none" w="sm" len="sm"/>
            <a:tailEnd type="none" w="sm" len="sm"/>
          </a:ln>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7" name="Group 7"/>
          <p:cNvGrpSpPr/>
          <p:nvPr/>
        </p:nvGrpSpPr>
        <p:grpSpPr>
          <a:xfrm>
            <a:off x="381000" y="3921392"/>
            <a:ext cx="410299" cy="410299"/>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p:cNvGrpSpPr/>
          <p:nvPr/>
        </p:nvGrpSpPr>
        <p:grpSpPr>
          <a:xfrm>
            <a:off x="3962400" y="3889926"/>
            <a:ext cx="410299" cy="410299"/>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 name="Group 12"/>
          <p:cNvGrpSpPr/>
          <p:nvPr/>
        </p:nvGrpSpPr>
        <p:grpSpPr>
          <a:xfrm>
            <a:off x="7467600" y="3911899"/>
            <a:ext cx="410299" cy="410299"/>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Freeform 14"/>
          <p:cNvSpPr/>
          <p:nvPr/>
        </p:nvSpPr>
        <p:spPr>
          <a:xfrm rot="256886">
            <a:off x="10596018" y="3649659"/>
            <a:ext cx="1022042" cy="1124247"/>
          </a:xfrm>
          <a:custGeom>
            <a:avLst/>
            <a:gdLst/>
            <a:ahLst/>
            <a:cxnLst/>
            <a:rect l="l" t="t" r="r" b="b"/>
            <a:pathLst>
              <a:path w="1022042" h="1124247">
                <a:moveTo>
                  <a:pt x="0" y="0"/>
                </a:moveTo>
                <a:lnTo>
                  <a:pt x="1022042" y="0"/>
                </a:lnTo>
                <a:lnTo>
                  <a:pt x="1022042" y="1124247"/>
                </a:lnTo>
                <a:lnTo>
                  <a:pt x="0" y="11242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5" name="Group 15"/>
          <p:cNvGrpSpPr/>
          <p:nvPr/>
        </p:nvGrpSpPr>
        <p:grpSpPr>
          <a:xfrm>
            <a:off x="4033059" y="5677678"/>
            <a:ext cx="3260655" cy="2558563"/>
            <a:chOff x="0" y="0"/>
            <a:chExt cx="4347540" cy="3411417"/>
          </a:xfrm>
        </p:grpSpPr>
        <p:sp>
          <p:nvSpPr>
            <p:cNvPr id="16" name="TextBox 16"/>
            <p:cNvSpPr txBox="1"/>
            <p:nvPr/>
          </p:nvSpPr>
          <p:spPr>
            <a:xfrm>
              <a:off x="0" y="0"/>
              <a:ext cx="4347537" cy="1223753"/>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kumimoji="0" lang="en-US" sz="2999" b="0" i="0" u="none" strike="noStrike" kern="1200" cap="none" spc="0" normalizeH="0" baseline="0" noProof="0" dirty="0">
                  <a:ln>
                    <a:noFill/>
                  </a:ln>
                  <a:solidFill>
                    <a:srgbClr val="000000"/>
                  </a:solidFill>
                  <a:effectLst/>
                  <a:uLnTx/>
                  <a:uFillTx/>
                  <a:latin typeface="DM Sans Bold" charset="0"/>
                </a:rPr>
                <a:t>About the dataset</a:t>
              </a:r>
            </a:p>
          </p:txBody>
        </p:sp>
        <p:sp>
          <p:nvSpPr>
            <p:cNvPr id="17" name="TextBox 17"/>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18" name="Group 18"/>
          <p:cNvGrpSpPr/>
          <p:nvPr/>
        </p:nvGrpSpPr>
        <p:grpSpPr>
          <a:xfrm>
            <a:off x="7570821" y="5677678"/>
            <a:ext cx="3260655" cy="2558563"/>
            <a:chOff x="0" y="0"/>
            <a:chExt cx="4347540" cy="3411417"/>
          </a:xfrm>
        </p:grpSpPr>
        <p:sp>
          <p:nvSpPr>
            <p:cNvPr id="19" name="TextBox 19"/>
            <p:cNvSpPr txBox="1"/>
            <p:nvPr/>
          </p:nvSpPr>
          <p:spPr>
            <a:xfrm>
              <a:off x="0" y="0"/>
              <a:ext cx="4347537" cy="608201"/>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kumimoji="0" lang="en-US" sz="2999" i="0" u="none" strike="noStrike" kern="1200" cap="none" spc="0" normalizeH="0" baseline="0" noProof="0" dirty="0">
                  <a:ln>
                    <a:noFill/>
                  </a:ln>
                  <a:solidFill>
                    <a:srgbClr val="000000"/>
                  </a:solidFill>
                  <a:effectLst/>
                  <a:uLnTx/>
                  <a:uFillTx/>
                  <a:latin typeface="DM Sans Bold" charset="0"/>
                </a:rPr>
                <a:t>Data cleaning</a:t>
              </a:r>
            </a:p>
          </p:txBody>
        </p:sp>
        <p:sp>
          <p:nvSpPr>
            <p:cNvPr id="20" name="TextBox 20"/>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21" name="Group 21"/>
          <p:cNvGrpSpPr/>
          <p:nvPr/>
        </p:nvGrpSpPr>
        <p:grpSpPr>
          <a:xfrm>
            <a:off x="11108583" y="5677678"/>
            <a:ext cx="3260655" cy="2558563"/>
            <a:chOff x="0" y="0"/>
            <a:chExt cx="4347540" cy="3411417"/>
          </a:xfrm>
        </p:grpSpPr>
        <p:sp>
          <p:nvSpPr>
            <p:cNvPr id="22" name="TextBox 22"/>
            <p:cNvSpPr txBox="1"/>
            <p:nvPr/>
          </p:nvSpPr>
          <p:spPr>
            <a:xfrm>
              <a:off x="0" y="0"/>
              <a:ext cx="4347537" cy="1223753"/>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lang="en-US" sz="2999" dirty="0">
                  <a:solidFill>
                    <a:srgbClr val="000000"/>
                  </a:solidFill>
                  <a:latin typeface="DM Sans Bold" charset="0"/>
                  <a:cs typeface="Rubik Semi-Bold" panose="020B0604020202020204" charset="-79"/>
                </a:rPr>
                <a:t>Data transformation</a:t>
              </a:r>
            </a:p>
          </p:txBody>
        </p:sp>
        <p:sp>
          <p:nvSpPr>
            <p:cNvPr id="23" name="TextBox 23"/>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24" name="Group 12">
            <a:extLst>
              <a:ext uri="{FF2B5EF4-FFF2-40B4-BE49-F238E27FC236}">
                <a16:creationId xmlns:a16="http://schemas.microsoft.com/office/drawing/2014/main" id="{8AC2ADEF-3951-D9C3-31FC-7A40128A6D08}"/>
              </a:ext>
            </a:extLst>
          </p:cNvPr>
          <p:cNvGrpSpPr/>
          <p:nvPr/>
        </p:nvGrpSpPr>
        <p:grpSpPr>
          <a:xfrm>
            <a:off x="14554200" y="3895977"/>
            <a:ext cx="410299" cy="410299"/>
            <a:chOff x="0" y="0"/>
            <a:chExt cx="6350000" cy="6350000"/>
          </a:xfrm>
        </p:grpSpPr>
        <p:sp>
          <p:nvSpPr>
            <p:cNvPr id="25" name="Freeform 13">
              <a:extLst>
                <a:ext uri="{FF2B5EF4-FFF2-40B4-BE49-F238E27FC236}">
                  <a16:creationId xmlns:a16="http://schemas.microsoft.com/office/drawing/2014/main" id="{A5E97A7E-D9F5-137C-4749-5EDBD8C0453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 name="Group 21">
            <a:extLst>
              <a:ext uri="{FF2B5EF4-FFF2-40B4-BE49-F238E27FC236}">
                <a16:creationId xmlns:a16="http://schemas.microsoft.com/office/drawing/2014/main" id="{36F83BB8-B00A-4C54-DBC5-BFE9214F8943}"/>
              </a:ext>
            </a:extLst>
          </p:cNvPr>
          <p:cNvGrpSpPr/>
          <p:nvPr/>
        </p:nvGrpSpPr>
        <p:grpSpPr>
          <a:xfrm>
            <a:off x="14646345" y="5661756"/>
            <a:ext cx="3260655" cy="2558563"/>
            <a:chOff x="0" y="0"/>
            <a:chExt cx="4347540" cy="3411417"/>
          </a:xfrm>
        </p:grpSpPr>
        <p:sp>
          <p:nvSpPr>
            <p:cNvPr id="27" name="TextBox 22">
              <a:extLst>
                <a:ext uri="{FF2B5EF4-FFF2-40B4-BE49-F238E27FC236}">
                  <a16:creationId xmlns:a16="http://schemas.microsoft.com/office/drawing/2014/main" id="{075F3C68-768B-C2A0-CA10-3C1ABE930044}"/>
                </a:ext>
              </a:extLst>
            </p:cNvPr>
            <p:cNvSpPr txBox="1"/>
            <p:nvPr/>
          </p:nvSpPr>
          <p:spPr>
            <a:xfrm>
              <a:off x="0" y="0"/>
              <a:ext cx="4347537" cy="608201"/>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lang="en-US" sz="2999" dirty="0">
                  <a:solidFill>
                    <a:srgbClr val="000000"/>
                  </a:solidFill>
                  <a:latin typeface="DM Sans Bold" charset="0"/>
                  <a:cs typeface="Rubik Semi-Bold" panose="020B0604020202020204" charset="-79"/>
                </a:rPr>
                <a:t>Analysis Insights</a:t>
              </a:r>
            </a:p>
          </p:txBody>
        </p:sp>
        <p:sp>
          <p:nvSpPr>
            <p:cNvPr id="28" name="TextBox 23">
              <a:extLst>
                <a:ext uri="{FF2B5EF4-FFF2-40B4-BE49-F238E27FC236}">
                  <a16:creationId xmlns:a16="http://schemas.microsoft.com/office/drawing/2014/main" id="{D31DF757-8989-7BF6-7DD8-A5FF52C6D19C}"/>
                </a:ext>
              </a:extLst>
            </p:cNvPr>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spTree>
    <p:extLst>
      <p:ext uri="{BB962C8B-B14F-4D97-AF65-F5344CB8AC3E}">
        <p14:creationId xmlns:p14="http://schemas.microsoft.com/office/powerpoint/2010/main" val="3908622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D78BCAE-7973-BE4A-0C4D-D045E9344B2E}"/>
              </a:ext>
            </a:extLst>
          </p:cNvPr>
          <p:cNvGrpSpPr/>
          <p:nvPr/>
        </p:nvGrpSpPr>
        <p:grpSpPr>
          <a:xfrm>
            <a:off x="914400" y="-723569"/>
            <a:ext cx="10058401" cy="3468485"/>
            <a:chOff x="1028700" y="-770966"/>
            <a:chExt cx="10546360" cy="4379829"/>
          </a:xfrm>
        </p:grpSpPr>
        <p:sp>
          <p:nvSpPr>
            <p:cNvPr id="29" name="Freeform 29"/>
            <p:cNvSpPr/>
            <p:nvPr/>
          </p:nvSpPr>
          <p:spPr>
            <a:xfrm rot="2700000">
              <a:off x="7251636" y="-758781"/>
              <a:ext cx="3798783" cy="377441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0" name="TextBox 30"/>
            <p:cNvSpPr txBox="1"/>
            <p:nvPr/>
          </p:nvSpPr>
          <p:spPr>
            <a:xfrm>
              <a:off x="1028700" y="484644"/>
              <a:ext cx="10546360" cy="3124219"/>
            </a:xfrm>
            <a:prstGeom prst="rect">
              <a:avLst/>
            </a:prstGeom>
          </p:spPr>
          <p:txBody>
            <a:bodyPr wrap="square" lIns="0" tIns="0" rIns="0" bIns="0" rtlCol="0" anchor="t">
              <a:spAutoFit/>
            </a:bodyPr>
            <a:lstStyle/>
            <a:p>
              <a:pPr marL="0" lvl="0" indent="0" algn="l">
                <a:lnSpc>
                  <a:spcPts val="9750"/>
                </a:lnSpc>
              </a:pPr>
              <a:r>
                <a:rPr lang="en-US" sz="7500" dirty="0">
                  <a:solidFill>
                    <a:srgbClr val="000000"/>
                  </a:solidFill>
                  <a:latin typeface="DM Sans Bold" charset="0"/>
                </a:rPr>
                <a:t>Data Transformation</a:t>
              </a:r>
            </a:p>
          </p:txBody>
        </p:sp>
      </p:grpSp>
      <p:grpSp>
        <p:nvGrpSpPr>
          <p:cNvPr id="2" name="Group 9">
            <a:extLst>
              <a:ext uri="{FF2B5EF4-FFF2-40B4-BE49-F238E27FC236}">
                <a16:creationId xmlns:a16="http://schemas.microsoft.com/office/drawing/2014/main" id="{A21DDD30-7E43-E766-FACB-E85B87FD7DD1}"/>
              </a:ext>
            </a:extLst>
          </p:cNvPr>
          <p:cNvGrpSpPr/>
          <p:nvPr/>
        </p:nvGrpSpPr>
        <p:grpSpPr>
          <a:xfrm>
            <a:off x="914400" y="1992212"/>
            <a:ext cx="15240000" cy="427268"/>
            <a:chOff x="0" y="154597"/>
            <a:chExt cx="1035847" cy="543833"/>
          </a:xfrm>
        </p:grpSpPr>
        <p:sp>
          <p:nvSpPr>
            <p:cNvPr id="3" name="Freeform 10">
              <a:extLst>
                <a:ext uri="{FF2B5EF4-FFF2-40B4-BE49-F238E27FC236}">
                  <a16:creationId xmlns:a16="http://schemas.microsoft.com/office/drawing/2014/main" id="{D80F339C-DD08-E1D4-6EA5-6A36356E4E4E}"/>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4" name="TextBox 11">
              <a:extLst>
                <a:ext uri="{FF2B5EF4-FFF2-40B4-BE49-F238E27FC236}">
                  <a16:creationId xmlns:a16="http://schemas.microsoft.com/office/drawing/2014/main" id="{826ED9D6-A01E-613E-D21D-103198BBD1FB}"/>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US" sz="1700" dirty="0">
                  <a:latin typeface="DM Sans Medium" pitchFamily="2" charset="0"/>
                </a:rPr>
                <a:t>It means transforming or changing data to such a state on which we can perform data analytics better.</a:t>
              </a:r>
            </a:p>
          </p:txBody>
        </p:sp>
      </p:grpSp>
      <p:sp>
        <p:nvSpPr>
          <p:cNvPr id="5" name="TextBox 4">
            <a:extLst>
              <a:ext uri="{FF2B5EF4-FFF2-40B4-BE49-F238E27FC236}">
                <a16:creationId xmlns:a16="http://schemas.microsoft.com/office/drawing/2014/main" id="{0745827D-60BB-8F4D-ED46-D3F3E5EB909D}"/>
              </a:ext>
            </a:extLst>
          </p:cNvPr>
          <p:cNvSpPr txBox="1"/>
          <p:nvPr/>
        </p:nvSpPr>
        <p:spPr>
          <a:xfrm>
            <a:off x="838200" y="2694350"/>
            <a:ext cx="8001000" cy="369332"/>
          </a:xfrm>
          <a:prstGeom prst="rect">
            <a:avLst/>
          </a:prstGeom>
          <a:noFill/>
        </p:spPr>
        <p:txBody>
          <a:bodyPr wrap="square" rtlCol="0">
            <a:spAutoFit/>
          </a:bodyPr>
          <a:lstStyle/>
          <a:p>
            <a:r>
              <a:rPr lang="en-US" b="1" dirty="0">
                <a:solidFill>
                  <a:srgbClr val="000000"/>
                </a:solidFill>
                <a:latin typeface="DM Sans" pitchFamily="2" charset="0"/>
              </a:rPr>
              <a:t>(1) Create occupancy percentage column</a:t>
            </a:r>
          </a:p>
        </p:txBody>
      </p:sp>
      <p:pic>
        <p:nvPicPr>
          <p:cNvPr id="9" name="Picture 8" descr="A screenshot of a computer&#10;&#10;Description automatically generated">
            <a:extLst>
              <a:ext uri="{FF2B5EF4-FFF2-40B4-BE49-F238E27FC236}">
                <a16:creationId xmlns:a16="http://schemas.microsoft.com/office/drawing/2014/main" id="{A430B551-5ED9-BF0A-A4C8-0ECB18EF08CE}"/>
              </a:ext>
            </a:extLst>
          </p:cNvPr>
          <p:cNvPicPr>
            <a:picLocks noChangeAspect="1"/>
          </p:cNvPicPr>
          <p:nvPr/>
        </p:nvPicPr>
        <p:blipFill rotWithShape="1">
          <a:blip r:embed="rId4">
            <a:extLst>
              <a:ext uri="{28A0092B-C50C-407E-A947-70E740481C1C}">
                <a14:useLocalDpi xmlns:a14="http://schemas.microsoft.com/office/drawing/2010/main" val="0"/>
              </a:ext>
            </a:extLst>
          </a:blip>
          <a:srcRect l="7823" t="65555" r="794"/>
          <a:stretch/>
        </p:blipFill>
        <p:spPr>
          <a:xfrm>
            <a:off x="838200" y="3338552"/>
            <a:ext cx="12499885" cy="2794446"/>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AE2DAEF-827E-7F04-279A-EEABCF0E1E7D}"/>
              </a:ext>
            </a:extLst>
          </p:cNvPr>
          <p:cNvPicPr>
            <a:picLocks noChangeAspect="1"/>
          </p:cNvPicPr>
          <p:nvPr/>
        </p:nvPicPr>
        <p:blipFill rotWithShape="1">
          <a:blip r:embed="rId5">
            <a:extLst>
              <a:ext uri="{28A0092B-C50C-407E-A947-70E740481C1C}">
                <a14:useLocalDpi xmlns:a14="http://schemas.microsoft.com/office/drawing/2010/main" val="0"/>
              </a:ext>
            </a:extLst>
          </a:blip>
          <a:srcRect l="7823" t="58148" b="10741"/>
          <a:stretch/>
        </p:blipFill>
        <p:spPr>
          <a:xfrm>
            <a:off x="868017" y="7110005"/>
            <a:ext cx="12561352" cy="2514600"/>
          </a:xfrm>
          <a:prstGeom prst="rect">
            <a:avLst/>
          </a:prstGeom>
        </p:spPr>
      </p:pic>
      <p:grpSp>
        <p:nvGrpSpPr>
          <p:cNvPr id="13" name="Group 9">
            <a:extLst>
              <a:ext uri="{FF2B5EF4-FFF2-40B4-BE49-F238E27FC236}">
                <a16:creationId xmlns:a16="http://schemas.microsoft.com/office/drawing/2014/main" id="{827B57E7-B914-9797-17BF-534A19DF3BA4}"/>
              </a:ext>
            </a:extLst>
          </p:cNvPr>
          <p:cNvGrpSpPr/>
          <p:nvPr/>
        </p:nvGrpSpPr>
        <p:grpSpPr>
          <a:xfrm>
            <a:off x="914400" y="6407868"/>
            <a:ext cx="15240000" cy="427268"/>
            <a:chOff x="0" y="154597"/>
            <a:chExt cx="1035847" cy="543833"/>
          </a:xfrm>
        </p:grpSpPr>
        <p:sp>
          <p:nvSpPr>
            <p:cNvPr id="14" name="Freeform 10">
              <a:extLst>
                <a:ext uri="{FF2B5EF4-FFF2-40B4-BE49-F238E27FC236}">
                  <a16:creationId xmlns:a16="http://schemas.microsoft.com/office/drawing/2014/main" id="{37AA8E48-29D6-20BC-EF46-4D402CEEEDDF}"/>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15" name="TextBox 11">
              <a:extLst>
                <a:ext uri="{FF2B5EF4-FFF2-40B4-BE49-F238E27FC236}">
                  <a16:creationId xmlns:a16="http://schemas.microsoft.com/office/drawing/2014/main" id="{32A85766-3FA8-9CCA-0DD0-A2785AD8573A}"/>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US" sz="1700" dirty="0">
                  <a:latin typeface="DM Sans Medium" pitchFamily="2" charset="0"/>
                </a:rPr>
                <a:t>Converted it into a percentage</a:t>
              </a:r>
            </a:p>
          </p:txBody>
        </p:sp>
      </p:grpSp>
    </p:spTree>
    <p:extLst>
      <p:ext uri="{BB962C8B-B14F-4D97-AF65-F5344CB8AC3E}">
        <p14:creationId xmlns:p14="http://schemas.microsoft.com/office/powerpoint/2010/main" val="3042512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a:extLst>
              <a:ext uri="{FF2B5EF4-FFF2-40B4-BE49-F238E27FC236}">
                <a16:creationId xmlns:a16="http://schemas.microsoft.com/office/drawing/2014/main" id="{A21DDD30-7E43-E766-FACB-E85B87FD7DD1}"/>
              </a:ext>
            </a:extLst>
          </p:cNvPr>
          <p:cNvGrpSpPr/>
          <p:nvPr/>
        </p:nvGrpSpPr>
        <p:grpSpPr>
          <a:xfrm>
            <a:off x="957470" y="7292339"/>
            <a:ext cx="15240000" cy="2209799"/>
            <a:chOff x="0" y="154597"/>
            <a:chExt cx="1035847" cy="543833"/>
          </a:xfrm>
        </p:grpSpPr>
        <p:sp>
          <p:nvSpPr>
            <p:cNvPr id="3" name="Freeform 10">
              <a:extLst>
                <a:ext uri="{FF2B5EF4-FFF2-40B4-BE49-F238E27FC236}">
                  <a16:creationId xmlns:a16="http://schemas.microsoft.com/office/drawing/2014/main" id="{D80F339C-DD08-E1D4-6EA5-6A36356E4E4E}"/>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4" name="TextBox 11">
              <a:extLst>
                <a:ext uri="{FF2B5EF4-FFF2-40B4-BE49-F238E27FC236}">
                  <a16:creationId xmlns:a16="http://schemas.microsoft.com/office/drawing/2014/main" id="{826ED9D6-A01E-613E-D21D-103198BBD1FB}"/>
                </a:ext>
              </a:extLst>
            </p:cNvPr>
            <p:cNvSpPr txBox="1"/>
            <p:nvPr/>
          </p:nvSpPr>
          <p:spPr>
            <a:xfrm>
              <a:off x="0" y="154597"/>
              <a:ext cx="1035847" cy="543832"/>
            </a:xfrm>
            <a:prstGeom prst="rect">
              <a:avLst/>
            </a:prstGeom>
          </p:spPr>
          <p:txBody>
            <a:bodyPr lIns="50800" tIns="50800" rIns="50800" bIns="50800" rtlCol="0" anchor="ctr"/>
            <a:lstStyle/>
            <a:p>
              <a:pPr>
                <a:lnSpc>
                  <a:spcPts val="2100"/>
                </a:lnSpc>
              </a:pPr>
              <a:endParaRPr lang="en-US" sz="1700" dirty="0">
                <a:latin typeface="DM Sans Medium" pitchFamily="2" charset="0"/>
              </a:endParaRPr>
            </a:p>
            <a:p>
              <a:pPr>
                <a:lnSpc>
                  <a:spcPts val="2100"/>
                </a:lnSpc>
              </a:pPr>
              <a:r>
                <a:rPr lang="en-US" sz="1700" dirty="0">
                  <a:latin typeface="DM Sans Medium" pitchFamily="2" charset="0"/>
                </a:rPr>
                <a:t>There are various types of data transformations that you may have to perform</a:t>
              </a:r>
            </a:p>
            <a:p>
              <a:pPr>
                <a:lnSpc>
                  <a:spcPts val="2100"/>
                </a:lnSpc>
              </a:pPr>
              <a:r>
                <a:rPr lang="en-US" sz="1700" dirty="0">
                  <a:latin typeface="DM Sans Medium" pitchFamily="2" charset="0"/>
                </a:rPr>
                <a:t>based on the need. Few examples of data transformations are,</a:t>
              </a:r>
            </a:p>
            <a:p>
              <a:pPr>
                <a:lnSpc>
                  <a:spcPts val="2100"/>
                </a:lnSpc>
              </a:pPr>
              <a:r>
                <a:rPr lang="en-US" sz="1700" dirty="0">
                  <a:latin typeface="DM Sans Medium" pitchFamily="2" charset="0"/>
                </a:rPr>
                <a:t>1.Creating new columns</a:t>
              </a:r>
            </a:p>
            <a:p>
              <a:pPr>
                <a:lnSpc>
                  <a:spcPts val="2100"/>
                </a:lnSpc>
              </a:pPr>
              <a:r>
                <a:rPr lang="en-US" sz="1700" dirty="0">
                  <a:latin typeface="DM Sans Medium" pitchFamily="2" charset="0"/>
                </a:rPr>
                <a:t>2.Normalization</a:t>
              </a:r>
            </a:p>
            <a:p>
              <a:pPr>
                <a:lnSpc>
                  <a:spcPts val="2100"/>
                </a:lnSpc>
              </a:pPr>
              <a:r>
                <a:rPr lang="en-US" sz="1700" dirty="0">
                  <a:latin typeface="DM Sans Medium" pitchFamily="2" charset="0"/>
                </a:rPr>
                <a:t>3.Merging data-using merge function</a:t>
              </a:r>
            </a:p>
            <a:p>
              <a:pPr>
                <a:lnSpc>
                  <a:spcPts val="2100"/>
                </a:lnSpc>
              </a:pPr>
              <a:r>
                <a:rPr lang="en-US" sz="1700" dirty="0">
                  <a:latin typeface="DM Sans Medium" pitchFamily="2" charset="0"/>
                </a:rPr>
                <a:t>4.Aggregation-sum,mean,etc</a:t>
              </a:r>
            </a:p>
          </p:txBody>
        </p:sp>
      </p:grpSp>
      <p:sp>
        <p:nvSpPr>
          <p:cNvPr id="5" name="TextBox 4">
            <a:extLst>
              <a:ext uri="{FF2B5EF4-FFF2-40B4-BE49-F238E27FC236}">
                <a16:creationId xmlns:a16="http://schemas.microsoft.com/office/drawing/2014/main" id="{0745827D-60BB-8F4D-ED46-D3F3E5EB909D}"/>
              </a:ext>
            </a:extLst>
          </p:cNvPr>
          <p:cNvSpPr txBox="1"/>
          <p:nvPr/>
        </p:nvSpPr>
        <p:spPr>
          <a:xfrm>
            <a:off x="957470" y="2339339"/>
            <a:ext cx="8001000" cy="369332"/>
          </a:xfrm>
          <a:prstGeom prst="rect">
            <a:avLst/>
          </a:prstGeom>
          <a:noFill/>
        </p:spPr>
        <p:txBody>
          <a:bodyPr wrap="square" rtlCol="0">
            <a:spAutoFit/>
          </a:bodyPr>
          <a:lstStyle/>
          <a:p>
            <a:r>
              <a:rPr lang="en-US" b="1" dirty="0">
                <a:solidFill>
                  <a:srgbClr val="000000"/>
                </a:solidFill>
                <a:latin typeface="DM Sans" pitchFamily="2" charset="0"/>
              </a:rPr>
              <a:t>(2) Cast dates to date time format</a:t>
            </a:r>
          </a:p>
        </p:txBody>
      </p:sp>
      <p:pic>
        <p:nvPicPr>
          <p:cNvPr id="7" name="Picture 6" descr="A screenshot of a computer&#10;&#10;Description automatically generated">
            <a:extLst>
              <a:ext uri="{FF2B5EF4-FFF2-40B4-BE49-F238E27FC236}">
                <a16:creationId xmlns:a16="http://schemas.microsoft.com/office/drawing/2014/main" id="{9DB5FE15-8EBD-C97E-2F8E-F1AED04FB96B}"/>
              </a:ext>
            </a:extLst>
          </p:cNvPr>
          <p:cNvPicPr>
            <a:picLocks noChangeAspect="1"/>
          </p:cNvPicPr>
          <p:nvPr/>
        </p:nvPicPr>
        <p:blipFill rotWithShape="1">
          <a:blip r:embed="rId2">
            <a:extLst>
              <a:ext uri="{28A0092B-C50C-407E-A947-70E740481C1C}">
                <a14:useLocalDpi xmlns:a14="http://schemas.microsoft.com/office/drawing/2010/main" val="0"/>
              </a:ext>
            </a:extLst>
          </a:blip>
          <a:srcRect l="7823" t="33704" b="18889"/>
          <a:stretch/>
        </p:blipFill>
        <p:spPr>
          <a:xfrm>
            <a:off x="990600" y="3087896"/>
            <a:ext cx="12539870" cy="3825218"/>
          </a:xfrm>
          <a:prstGeom prst="rect">
            <a:avLst/>
          </a:prstGeom>
        </p:spPr>
      </p:pic>
      <p:grpSp>
        <p:nvGrpSpPr>
          <p:cNvPr id="8" name="Group 7">
            <a:extLst>
              <a:ext uri="{FF2B5EF4-FFF2-40B4-BE49-F238E27FC236}">
                <a16:creationId xmlns:a16="http://schemas.microsoft.com/office/drawing/2014/main" id="{41B24B7B-CEF9-942E-C2B8-E75F1EA7D1B4}"/>
              </a:ext>
            </a:extLst>
          </p:cNvPr>
          <p:cNvGrpSpPr/>
          <p:nvPr/>
        </p:nvGrpSpPr>
        <p:grpSpPr>
          <a:xfrm>
            <a:off x="914400" y="-534785"/>
            <a:ext cx="10058401" cy="3468485"/>
            <a:chOff x="1028700" y="-770966"/>
            <a:chExt cx="10546360" cy="4379829"/>
          </a:xfrm>
        </p:grpSpPr>
        <p:sp>
          <p:nvSpPr>
            <p:cNvPr id="10" name="Freeform 29">
              <a:extLst>
                <a:ext uri="{FF2B5EF4-FFF2-40B4-BE49-F238E27FC236}">
                  <a16:creationId xmlns:a16="http://schemas.microsoft.com/office/drawing/2014/main" id="{8B4C2569-B678-82B3-68DE-BF9498107821}"/>
                </a:ext>
              </a:extLst>
            </p:cNvPr>
            <p:cNvSpPr/>
            <p:nvPr/>
          </p:nvSpPr>
          <p:spPr>
            <a:xfrm rot="2700000">
              <a:off x="7251636" y="-758781"/>
              <a:ext cx="3798783" cy="377441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1" name="TextBox 30">
              <a:extLst>
                <a:ext uri="{FF2B5EF4-FFF2-40B4-BE49-F238E27FC236}">
                  <a16:creationId xmlns:a16="http://schemas.microsoft.com/office/drawing/2014/main" id="{F97581DA-6773-9FD1-5FA4-9273DCC52D67}"/>
                </a:ext>
              </a:extLst>
            </p:cNvPr>
            <p:cNvSpPr txBox="1"/>
            <p:nvPr/>
          </p:nvSpPr>
          <p:spPr>
            <a:xfrm>
              <a:off x="1028700" y="484644"/>
              <a:ext cx="10546360" cy="3124219"/>
            </a:xfrm>
            <a:prstGeom prst="rect">
              <a:avLst/>
            </a:prstGeom>
          </p:spPr>
          <p:txBody>
            <a:bodyPr wrap="square" lIns="0" tIns="0" rIns="0" bIns="0" rtlCol="0" anchor="t">
              <a:spAutoFit/>
            </a:bodyPr>
            <a:lstStyle/>
            <a:p>
              <a:pPr marL="0" lvl="0" indent="0" algn="l">
                <a:lnSpc>
                  <a:spcPts val="9750"/>
                </a:lnSpc>
              </a:pPr>
              <a:r>
                <a:rPr lang="en-US" sz="7500" dirty="0">
                  <a:solidFill>
                    <a:srgbClr val="000000"/>
                  </a:solidFill>
                  <a:latin typeface="DM Sans Bold" charset="0"/>
                </a:rPr>
                <a:t>Data Transformation</a:t>
              </a:r>
            </a:p>
          </p:txBody>
        </p:sp>
      </p:grpSp>
    </p:spTree>
    <p:extLst>
      <p:ext uri="{BB962C8B-B14F-4D97-AF65-F5344CB8AC3E}">
        <p14:creationId xmlns:p14="http://schemas.microsoft.com/office/powerpoint/2010/main" val="2462578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62025"/>
            <a:ext cx="11210807" cy="1209670"/>
          </a:xfrm>
          <a:prstGeom prst="rect">
            <a:avLst/>
          </a:prstGeom>
        </p:spPr>
        <p:txBody>
          <a:bodyPr lIns="0" tIns="0" rIns="0" bIns="0" rtlCol="0" anchor="t">
            <a:spAutoFit/>
          </a:bodyPr>
          <a:lstStyle/>
          <a:p>
            <a:pPr marL="0" marR="0" lvl="0" indent="0" algn="l" defTabSz="914400" rtl="0" eaLnBrk="1" fontAlgn="auto" latinLnBrk="0" hangingPunct="1">
              <a:lnSpc>
                <a:spcPts val="9750"/>
              </a:lnSpc>
              <a:spcBef>
                <a:spcPts val="0"/>
              </a:spcBef>
              <a:spcAft>
                <a:spcPts val="0"/>
              </a:spcAft>
              <a:buClrTx/>
              <a:buSzTx/>
              <a:buFontTx/>
              <a:buNone/>
              <a:tabLst/>
              <a:defRPr/>
            </a:pPr>
            <a:r>
              <a:rPr kumimoji="0" lang="en-US" sz="7500" b="0" i="0" u="none" strike="noStrike" kern="1200" cap="none" spc="0" normalizeH="0" baseline="0" noProof="0" dirty="0">
                <a:ln>
                  <a:noFill/>
                </a:ln>
                <a:solidFill>
                  <a:srgbClr val="000000"/>
                </a:solidFill>
                <a:effectLst/>
                <a:uLnTx/>
                <a:uFillTx/>
                <a:latin typeface="DM Sans Bold" charset="0"/>
              </a:rPr>
              <a:t>Timeline</a:t>
            </a:r>
          </a:p>
        </p:txBody>
      </p:sp>
      <p:grpSp>
        <p:nvGrpSpPr>
          <p:cNvPr id="3" name="Group 3"/>
          <p:cNvGrpSpPr/>
          <p:nvPr/>
        </p:nvGrpSpPr>
        <p:grpSpPr>
          <a:xfrm>
            <a:off x="495297" y="5677678"/>
            <a:ext cx="3260655" cy="2558563"/>
            <a:chOff x="0" y="0"/>
            <a:chExt cx="4347540" cy="3411417"/>
          </a:xfrm>
        </p:grpSpPr>
        <p:sp>
          <p:nvSpPr>
            <p:cNvPr id="4" name="TextBox 4"/>
            <p:cNvSpPr txBox="1"/>
            <p:nvPr/>
          </p:nvSpPr>
          <p:spPr>
            <a:xfrm>
              <a:off x="0" y="0"/>
              <a:ext cx="4347537" cy="1223753"/>
            </a:xfrm>
            <a:prstGeom prst="rect">
              <a:avLst/>
            </a:prstGeom>
          </p:spPr>
          <p:txBody>
            <a:bodyPr wrap="square" lIns="0" tIns="0" rIns="0" bIns="0" rtlCol="0" anchor="t">
              <a:spAutoFit/>
            </a:bodyPr>
            <a:lstStyle/>
            <a:p>
              <a:pPr marL="0" marR="0" lvl="0" indent="0" defTabSz="914400" rtl="0" eaLnBrk="1" fontAlgn="auto" latinLnBrk="0" hangingPunct="1">
                <a:lnSpc>
                  <a:spcPts val="3599"/>
                </a:lnSpc>
                <a:spcBef>
                  <a:spcPct val="0"/>
                </a:spcBef>
                <a:spcAft>
                  <a:spcPts val="0"/>
                </a:spcAft>
                <a:buClrTx/>
                <a:buSzTx/>
                <a:buFontTx/>
                <a:buNone/>
                <a:tabLst/>
                <a:defRPr/>
              </a:pPr>
              <a:r>
                <a:rPr kumimoji="0" lang="en-US" sz="2999" b="0" i="0" u="none" strike="noStrike" kern="1200" cap="none" spc="0" normalizeH="0" baseline="0" noProof="0" dirty="0">
                  <a:ln>
                    <a:noFill/>
                  </a:ln>
                  <a:solidFill>
                    <a:srgbClr val="000000"/>
                  </a:solidFill>
                  <a:effectLst/>
                  <a:uLnTx/>
                  <a:uFillTx/>
                  <a:latin typeface="DM Sans Bold" charset="0"/>
                  <a:cs typeface="Rubik Semi-Bold" panose="020B0604020202020204" charset="-79"/>
                </a:rPr>
                <a:t>Problem </a:t>
              </a:r>
              <a:r>
                <a:rPr lang="en-US" sz="2999" dirty="0">
                  <a:solidFill>
                    <a:srgbClr val="000000"/>
                  </a:solidFill>
                  <a:latin typeface="DM Sans Bold" charset="0"/>
                  <a:cs typeface="Rubik Semi-Bold" panose="020B0604020202020204" charset="-79"/>
                </a:rPr>
                <a:t>statement</a:t>
              </a:r>
            </a:p>
          </p:txBody>
        </p:sp>
        <p:sp>
          <p:nvSpPr>
            <p:cNvPr id="5" name="TextBox 5"/>
            <p:cNvSpPr txBox="1"/>
            <p:nvPr/>
          </p:nvSpPr>
          <p:spPr>
            <a:xfrm>
              <a:off x="3" y="1657433"/>
              <a:ext cx="4347537" cy="1753984"/>
            </a:xfrm>
            <a:prstGeom prst="rect">
              <a:avLst/>
            </a:prstGeom>
          </p:spPr>
          <p:txBody>
            <a:bodyPr lIns="0" tIns="0" rIns="0" bIns="0" rtlCol="0" anchor="t">
              <a:spAutoFit/>
            </a:bodyPr>
            <a:lstStyle/>
            <a:p>
              <a:pPr marL="0" marR="0" lvl="0" indent="0"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sp>
        <p:nvSpPr>
          <p:cNvPr id="6" name="AutoShape 6"/>
          <p:cNvSpPr/>
          <p:nvPr/>
        </p:nvSpPr>
        <p:spPr>
          <a:xfrm rot="1008" flipV="1">
            <a:off x="495298" y="4150403"/>
            <a:ext cx="17030702" cy="4990"/>
          </a:xfrm>
          <a:prstGeom prst="line">
            <a:avLst/>
          </a:prstGeom>
          <a:ln w="19050" cap="rnd">
            <a:solidFill>
              <a:srgbClr val="000000"/>
            </a:solidFill>
            <a:prstDash val="solid"/>
            <a:headEnd type="none" w="sm" len="sm"/>
            <a:tailEnd type="none" w="sm" len="sm"/>
          </a:ln>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7" name="Group 7"/>
          <p:cNvGrpSpPr/>
          <p:nvPr/>
        </p:nvGrpSpPr>
        <p:grpSpPr>
          <a:xfrm>
            <a:off x="381000" y="3921392"/>
            <a:ext cx="410299" cy="410299"/>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p:cNvGrpSpPr/>
          <p:nvPr/>
        </p:nvGrpSpPr>
        <p:grpSpPr>
          <a:xfrm>
            <a:off x="3962400" y="3889926"/>
            <a:ext cx="410299" cy="410299"/>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 name="Group 12"/>
          <p:cNvGrpSpPr/>
          <p:nvPr/>
        </p:nvGrpSpPr>
        <p:grpSpPr>
          <a:xfrm>
            <a:off x="7467600" y="3911899"/>
            <a:ext cx="410299" cy="410299"/>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Freeform 14"/>
          <p:cNvSpPr/>
          <p:nvPr/>
        </p:nvSpPr>
        <p:spPr>
          <a:xfrm rot="256886">
            <a:off x="14101218" y="3649659"/>
            <a:ext cx="1022042" cy="1124247"/>
          </a:xfrm>
          <a:custGeom>
            <a:avLst/>
            <a:gdLst/>
            <a:ahLst/>
            <a:cxnLst/>
            <a:rect l="l" t="t" r="r" b="b"/>
            <a:pathLst>
              <a:path w="1022042" h="1124247">
                <a:moveTo>
                  <a:pt x="0" y="0"/>
                </a:moveTo>
                <a:lnTo>
                  <a:pt x="1022042" y="0"/>
                </a:lnTo>
                <a:lnTo>
                  <a:pt x="1022042" y="1124247"/>
                </a:lnTo>
                <a:lnTo>
                  <a:pt x="0" y="11242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5" name="Group 15"/>
          <p:cNvGrpSpPr/>
          <p:nvPr/>
        </p:nvGrpSpPr>
        <p:grpSpPr>
          <a:xfrm>
            <a:off x="4033059" y="5677678"/>
            <a:ext cx="3260655" cy="2558563"/>
            <a:chOff x="0" y="0"/>
            <a:chExt cx="4347540" cy="3411417"/>
          </a:xfrm>
        </p:grpSpPr>
        <p:sp>
          <p:nvSpPr>
            <p:cNvPr id="16" name="TextBox 16"/>
            <p:cNvSpPr txBox="1"/>
            <p:nvPr/>
          </p:nvSpPr>
          <p:spPr>
            <a:xfrm>
              <a:off x="0" y="0"/>
              <a:ext cx="4347537" cy="1223753"/>
            </a:xfrm>
            <a:prstGeom prst="rect">
              <a:avLst/>
            </a:prstGeom>
          </p:spPr>
          <p:txBody>
            <a:bodyPr lIns="0" tIns="0" rIns="0" bIns="0" rtlCol="0" anchor="t">
              <a:spAutoFit/>
            </a:bodyPr>
            <a:lstStyle/>
            <a:p>
              <a:pPr marL="0" marR="0" lvl="0" indent="0" defTabSz="914400" rtl="0" eaLnBrk="1" fontAlgn="auto" latinLnBrk="0" hangingPunct="1">
                <a:lnSpc>
                  <a:spcPts val="3599"/>
                </a:lnSpc>
                <a:spcBef>
                  <a:spcPct val="0"/>
                </a:spcBef>
                <a:spcAft>
                  <a:spcPts val="0"/>
                </a:spcAft>
                <a:buClrTx/>
                <a:buSzTx/>
                <a:buFontTx/>
                <a:buNone/>
                <a:tabLst/>
                <a:defRPr/>
              </a:pPr>
              <a:r>
                <a:rPr kumimoji="0" lang="en-US" sz="2999" b="0" i="0" u="none" strike="noStrike" kern="1200" cap="none" spc="0" normalizeH="0" baseline="0" noProof="0" dirty="0">
                  <a:ln>
                    <a:noFill/>
                  </a:ln>
                  <a:solidFill>
                    <a:srgbClr val="000000"/>
                  </a:solidFill>
                  <a:effectLst/>
                  <a:uLnTx/>
                  <a:uFillTx/>
                  <a:latin typeface="DM Sans Bold" charset="0"/>
                </a:rPr>
                <a:t>About the dataset</a:t>
              </a:r>
            </a:p>
          </p:txBody>
        </p:sp>
        <p:sp>
          <p:nvSpPr>
            <p:cNvPr id="17" name="TextBox 17"/>
            <p:cNvSpPr txBox="1"/>
            <p:nvPr/>
          </p:nvSpPr>
          <p:spPr>
            <a:xfrm>
              <a:off x="3" y="1657433"/>
              <a:ext cx="4347537" cy="1753984"/>
            </a:xfrm>
            <a:prstGeom prst="rect">
              <a:avLst/>
            </a:prstGeom>
          </p:spPr>
          <p:txBody>
            <a:bodyPr lIns="0" tIns="0" rIns="0" bIns="0" rtlCol="0" anchor="t">
              <a:spAutoFit/>
            </a:bodyPr>
            <a:lstStyle/>
            <a:p>
              <a:pPr marL="0" marR="0" lvl="0" indent="0"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18" name="Group 18"/>
          <p:cNvGrpSpPr/>
          <p:nvPr/>
        </p:nvGrpSpPr>
        <p:grpSpPr>
          <a:xfrm>
            <a:off x="7570821" y="5677678"/>
            <a:ext cx="3260655" cy="2558563"/>
            <a:chOff x="0" y="0"/>
            <a:chExt cx="4347540" cy="3411417"/>
          </a:xfrm>
        </p:grpSpPr>
        <p:sp>
          <p:nvSpPr>
            <p:cNvPr id="19" name="TextBox 19"/>
            <p:cNvSpPr txBox="1"/>
            <p:nvPr/>
          </p:nvSpPr>
          <p:spPr>
            <a:xfrm>
              <a:off x="0" y="0"/>
              <a:ext cx="4347537" cy="608201"/>
            </a:xfrm>
            <a:prstGeom prst="rect">
              <a:avLst/>
            </a:prstGeom>
          </p:spPr>
          <p:txBody>
            <a:bodyPr lIns="0" tIns="0" rIns="0" bIns="0" rtlCol="0" anchor="t">
              <a:spAutoFit/>
            </a:bodyPr>
            <a:lstStyle/>
            <a:p>
              <a:pPr marL="0" marR="0" lvl="0" indent="0" defTabSz="914400" rtl="0" eaLnBrk="1" fontAlgn="auto" latinLnBrk="0" hangingPunct="1">
                <a:lnSpc>
                  <a:spcPts val="3599"/>
                </a:lnSpc>
                <a:spcBef>
                  <a:spcPct val="0"/>
                </a:spcBef>
                <a:spcAft>
                  <a:spcPts val="0"/>
                </a:spcAft>
                <a:buClrTx/>
                <a:buSzTx/>
                <a:buFontTx/>
                <a:buNone/>
                <a:tabLst/>
                <a:defRPr/>
              </a:pPr>
              <a:r>
                <a:rPr kumimoji="0" lang="en-US" sz="2999" i="0" u="none" strike="noStrike" kern="1200" cap="none" spc="0" normalizeH="0" baseline="0" noProof="0" dirty="0">
                  <a:ln>
                    <a:noFill/>
                  </a:ln>
                  <a:solidFill>
                    <a:srgbClr val="000000"/>
                  </a:solidFill>
                  <a:effectLst/>
                  <a:uLnTx/>
                  <a:uFillTx/>
                  <a:latin typeface="DM Sans Bold" charset="0"/>
                </a:rPr>
                <a:t>Data cleaning</a:t>
              </a:r>
            </a:p>
          </p:txBody>
        </p:sp>
        <p:sp>
          <p:nvSpPr>
            <p:cNvPr id="20" name="TextBox 20"/>
            <p:cNvSpPr txBox="1"/>
            <p:nvPr/>
          </p:nvSpPr>
          <p:spPr>
            <a:xfrm>
              <a:off x="3" y="1657433"/>
              <a:ext cx="4347537" cy="1753984"/>
            </a:xfrm>
            <a:prstGeom prst="rect">
              <a:avLst/>
            </a:prstGeom>
          </p:spPr>
          <p:txBody>
            <a:bodyPr lIns="0" tIns="0" rIns="0" bIns="0" rtlCol="0" anchor="t">
              <a:spAutoFit/>
            </a:bodyPr>
            <a:lstStyle/>
            <a:p>
              <a:pPr marL="0" marR="0" lvl="0" indent="0"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21" name="Group 21"/>
          <p:cNvGrpSpPr/>
          <p:nvPr/>
        </p:nvGrpSpPr>
        <p:grpSpPr>
          <a:xfrm>
            <a:off x="11108583" y="5677678"/>
            <a:ext cx="3260655" cy="2558563"/>
            <a:chOff x="0" y="0"/>
            <a:chExt cx="4347540" cy="3411417"/>
          </a:xfrm>
        </p:grpSpPr>
        <p:sp>
          <p:nvSpPr>
            <p:cNvPr id="22" name="TextBox 22"/>
            <p:cNvSpPr txBox="1"/>
            <p:nvPr/>
          </p:nvSpPr>
          <p:spPr>
            <a:xfrm>
              <a:off x="0" y="0"/>
              <a:ext cx="4347537" cy="1223753"/>
            </a:xfrm>
            <a:prstGeom prst="rect">
              <a:avLst/>
            </a:prstGeom>
          </p:spPr>
          <p:txBody>
            <a:bodyPr lIns="0" tIns="0" rIns="0" bIns="0" rtlCol="0" anchor="t">
              <a:spAutoFit/>
            </a:bodyPr>
            <a:lstStyle/>
            <a:p>
              <a:pPr marL="0" marR="0" lvl="0" indent="0" defTabSz="914400" rtl="0" eaLnBrk="1" fontAlgn="auto" latinLnBrk="0" hangingPunct="1">
                <a:lnSpc>
                  <a:spcPts val="3599"/>
                </a:lnSpc>
                <a:spcBef>
                  <a:spcPct val="0"/>
                </a:spcBef>
                <a:spcAft>
                  <a:spcPts val="0"/>
                </a:spcAft>
                <a:buClrTx/>
                <a:buSzTx/>
                <a:buFontTx/>
                <a:buNone/>
                <a:tabLst/>
                <a:defRPr/>
              </a:pPr>
              <a:r>
                <a:rPr lang="en-US" sz="2999" dirty="0">
                  <a:solidFill>
                    <a:srgbClr val="000000"/>
                  </a:solidFill>
                  <a:latin typeface="DM Sans Bold" charset="0"/>
                  <a:cs typeface="Rubik Semi-Bold" panose="020B0604020202020204" charset="-79"/>
                </a:rPr>
                <a:t>Data transformation</a:t>
              </a:r>
            </a:p>
          </p:txBody>
        </p:sp>
        <p:sp>
          <p:nvSpPr>
            <p:cNvPr id="23" name="TextBox 23"/>
            <p:cNvSpPr txBox="1"/>
            <p:nvPr/>
          </p:nvSpPr>
          <p:spPr>
            <a:xfrm>
              <a:off x="3" y="1657433"/>
              <a:ext cx="4347537" cy="1753984"/>
            </a:xfrm>
            <a:prstGeom prst="rect">
              <a:avLst/>
            </a:prstGeom>
          </p:spPr>
          <p:txBody>
            <a:bodyPr lIns="0" tIns="0" rIns="0" bIns="0" rtlCol="0" anchor="t">
              <a:spAutoFit/>
            </a:bodyPr>
            <a:lstStyle/>
            <a:p>
              <a:pPr marL="0" marR="0" lvl="0" indent="0"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24" name="Group 12">
            <a:extLst>
              <a:ext uri="{FF2B5EF4-FFF2-40B4-BE49-F238E27FC236}">
                <a16:creationId xmlns:a16="http://schemas.microsoft.com/office/drawing/2014/main" id="{8AC2ADEF-3951-D9C3-31FC-7A40128A6D08}"/>
              </a:ext>
            </a:extLst>
          </p:cNvPr>
          <p:cNvGrpSpPr/>
          <p:nvPr/>
        </p:nvGrpSpPr>
        <p:grpSpPr>
          <a:xfrm>
            <a:off x="10972800" y="3895977"/>
            <a:ext cx="410299" cy="410299"/>
            <a:chOff x="0" y="0"/>
            <a:chExt cx="6350000" cy="6350000"/>
          </a:xfrm>
        </p:grpSpPr>
        <p:sp>
          <p:nvSpPr>
            <p:cNvPr id="25" name="Freeform 13">
              <a:extLst>
                <a:ext uri="{FF2B5EF4-FFF2-40B4-BE49-F238E27FC236}">
                  <a16:creationId xmlns:a16="http://schemas.microsoft.com/office/drawing/2014/main" id="{A5E97A7E-D9F5-137C-4749-5EDBD8C0453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 name="Group 21">
            <a:extLst>
              <a:ext uri="{FF2B5EF4-FFF2-40B4-BE49-F238E27FC236}">
                <a16:creationId xmlns:a16="http://schemas.microsoft.com/office/drawing/2014/main" id="{36F83BB8-B00A-4C54-DBC5-BFE9214F8943}"/>
              </a:ext>
            </a:extLst>
          </p:cNvPr>
          <p:cNvGrpSpPr/>
          <p:nvPr/>
        </p:nvGrpSpPr>
        <p:grpSpPr>
          <a:xfrm>
            <a:off x="14646345" y="5661756"/>
            <a:ext cx="3260655" cy="2558563"/>
            <a:chOff x="0" y="0"/>
            <a:chExt cx="4347540" cy="3411417"/>
          </a:xfrm>
        </p:grpSpPr>
        <p:sp>
          <p:nvSpPr>
            <p:cNvPr id="27" name="TextBox 22">
              <a:extLst>
                <a:ext uri="{FF2B5EF4-FFF2-40B4-BE49-F238E27FC236}">
                  <a16:creationId xmlns:a16="http://schemas.microsoft.com/office/drawing/2014/main" id="{075F3C68-768B-C2A0-CA10-3C1ABE930044}"/>
                </a:ext>
              </a:extLst>
            </p:cNvPr>
            <p:cNvSpPr txBox="1"/>
            <p:nvPr/>
          </p:nvSpPr>
          <p:spPr>
            <a:xfrm>
              <a:off x="0" y="0"/>
              <a:ext cx="4347537" cy="608201"/>
            </a:xfrm>
            <a:prstGeom prst="rect">
              <a:avLst/>
            </a:prstGeom>
          </p:spPr>
          <p:txBody>
            <a:bodyPr lIns="0" tIns="0" rIns="0" bIns="0" rtlCol="0" anchor="t">
              <a:spAutoFit/>
            </a:bodyPr>
            <a:lstStyle/>
            <a:p>
              <a:pPr marL="0" marR="0" lvl="0" indent="0" defTabSz="914400" rtl="0" eaLnBrk="1" fontAlgn="auto" latinLnBrk="0" hangingPunct="1">
                <a:lnSpc>
                  <a:spcPts val="3599"/>
                </a:lnSpc>
                <a:spcBef>
                  <a:spcPct val="0"/>
                </a:spcBef>
                <a:spcAft>
                  <a:spcPts val="0"/>
                </a:spcAft>
                <a:buClrTx/>
                <a:buSzTx/>
                <a:buFontTx/>
                <a:buNone/>
                <a:tabLst/>
                <a:defRPr/>
              </a:pPr>
              <a:r>
                <a:rPr lang="en-US" sz="2999" dirty="0">
                  <a:solidFill>
                    <a:srgbClr val="000000"/>
                  </a:solidFill>
                  <a:latin typeface="DM Sans Bold" charset="0"/>
                  <a:cs typeface="Rubik Semi-Bold" panose="020B0604020202020204" charset="-79"/>
                </a:rPr>
                <a:t>Analysis Insights</a:t>
              </a:r>
            </a:p>
          </p:txBody>
        </p:sp>
        <p:sp>
          <p:nvSpPr>
            <p:cNvPr id="28" name="TextBox 23">
              <a:extLst>
                <a:ext uri="{FF2B5EF4-FFF2-40B4-BE49-F238E27FC236}">
                  <a16:creationId xmlns:a16="http://schemas.microsoft.com/office/drawing/2014/main" id="{D31DF757-8989-7BF6-7DD8-A5FF52C6D19C}"/>
                </a:ext>
              </a:extLst>
            </p:cNvPr>
            <p:cNvSpPr txBox="1"/>
            <p:nvPr/>
          </p:nvSpPr>
          <p:spPr>
            <a:xfrm>
              <a:off x="3" y="1657433"/>
              <a:ext cx="4347537" cy="1753984"/>
            </a:xfrm>
            <a:prstGeom prst="rect">
              <a:avLst/>
            </a:prstGeom>
          </p:spPr>
          <p:txBody>
            <a:bodyPr lIns="0" tIns="0" rIns="0" bIns="0" rtlCol="0" anchor="t">
              <a:spAutoFit/>
            </a:bodyPr>
            <a:lstStyle/>
            <a:p>
              <a:pPr marL="0" marR="0" lvl="0" indent="0"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spTree>
    <p:extLst>
      <p:ext uri="{BB962C8B-B14F-4D97-AF65-F5344CB8AC3E}">
        <p14:creationId xmlns:p14="http://schemas.microsoft.com/office/powerpoint/2010/main" val="4287132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flipH="1">
            <a:off x="13795869" y="4645387"/>
            <a:ext cx="5270382" cy="4861927"/>
          </a:xfrm>
          <a:custGeom>
            <a:avLst/>
            <a:gdLst/>
            <a:ahLst/>
            <a:cxnLst/>
            <a:rect l="l" t="t" r="r" b="b"/>
            <a:pathLst>
              <a:path w="5270382" h="4861927">
                <a:moveTo>
                  <a:pt x="5270381" y="0"/>
                </a:moveTo>
                <a:lnTo>
                  <a:pt x="0" y="0"/>
                </a:lnTo>
                <a:lnTo>
                  <a:pt x="0" y="4861927"/>
                </a:lnTo>
                <a:lnTo>
                  <a:pt x="5270381" y="4861927"/>
                </a:lnTo>
                <a:lnTo>
                  <a:pt x="5270381" y="0"/>
                </a:lnTo>
                <a:close/>
              </a:path>
            </a:pathLst>
          </a:custGeom>
          <a:blipFill>
            <a:blip r:embed="rId2"/>
            <a:stretch>
              <a:fillRect/>
            </a:stretch>
          </a:blipFill>
        </p:spPr>
        <p:txBody>
          <a:bodyPr/>
          <a:lstStyle/>
          <a:p>
            <a:endParaRPr lang="en-IN"/>
          </a:p>
        </p:txBody>
      </p:sp>
      <p:sp>
        <p:nvSpPr>
          <p:cNvPr id="3" name="AutoShape 3"/>
          <p:cNvSpPr/>
          <p:nvPr/>
        </p:nvSpPr>
        <p:spPr>
          <a:xfrm>
            <a:off x="0" y="0"/>
            <a:ext cx="18288000" cy="3718560"/>
          </a:xfrm>
          <a:prstGeom prst="rect">
            <a:avLst/>
          </a:prstGeom>
          <a:solidFill>
            <a:srgbClr val="FFCECE">
              <a:alpha val="69804"/>
            </a:srgbClr>
          </a:solidFill>
        </p:spPr>
        <p:txBody>
          <a:bodyPr/>
          <a:lstStyle/>
          <a:p>
            <a:endParaRPr lang="en-IN"/>
          </a:p>
        </p:txBody>
      </p:sp>
      <p:sp>
        <p:nvSpPr>
          <p:cNvPr id="4" name="Freeform 4"/>
          <p:cNvSpPr/>
          <p:nvPr/>
        </p:nvSpPr>
        <p:spPr>
          <a:xfrm rot="-1094911">
            <a:off x="12918061" y="1403753"/>
            <a:ext cx="2855832" cy="2866582"/>
          </a:xfrm>
          <a:custGeom>
            <a:avLst/>
            <a:gdLst/>
            <a:ahLst/>
            <a:cxnLst/>
            <a:rect l="l" t="t" r="r" b="b"/>
            <a:pathLst>
              <a:path w="2855832" h="2866582">
                <a:moveTo>
                  <a:pt x="0" y="0"/>
                </a:moveTo>
                <a:lnTo>
                  <a:pt x="2855833" y="0"/>
                </a:lnTo>
                <a:lnTo>
                  <a:pt x="2855833" y="2866582"/>
                </a:lnTo>
                <a:lnTo>
                  <a:pt x="0" y="2866582"/>
                </a:lnTo>
                <a:lnTo>
                  <a:pt x="0" y="0"/>
                </a:lnTo>
                <a:close/>
              </a:path>
            </a:pathLst>
          </a:custGeom>
          <a:blipFill>
            <a:blip r:embed="rId3"/>
            <a:stretch>
              <a:fillRect/>
            </a:stretch>
          </a:blipFill>
        </p:spPr>
        <p:txBody>
          <a:bodyPr/>
          <a:lstStyle/>
          <a:p>
            <a:endParaRPr lang="en-IN"/>
          </a:p>
        </p:txBody>
      </p:sp>
      <p:sp>
        <p:nvSpPr>
          <p:cNvPr id="5" name="Freeform 5"/>
          <p:cNvSpPr/>
          <p:nvPr/>
        </p:nvSpPr>
        <p:spPr>
          <a:xfrm rot="-751690">
            <a:off x="10005500" y="-1231953"/>
            <a:ext cx="1751015" cy="2307763"/>
          </a:xfrm>
          <a:custGeom>
            <a:avLst/>
            <a:gdLst/>
            <a:ahLst/>
            <a:cxnLst/>
            <a:rect l="l" t="t" r="r" b="b"/>
            <a:pathLst>
              <a:path w="1751015" h="2307763">
                <a:moveTo>
                  <a:pt x="0" y="0"/>
                </a:moveTo>
                <a:lnTo>
                  <a:pt x="1751015" y="0"/>
                </a:lnTo>
                <a:lnTo>
                  <a:pt x="1751015" y="2307763"/>
                </a:lnTo>
                <a:lnTo>
                  <a:pt x="0" y="2307763"/>
                </a:lnTo>
                <a:lnTo>
                  <a:pt x="0" y="0"/>
                </a:lnTo>
                <a:close/>
              </a:path>
            </a:pathLst>
          </a:custGeom>
          <a:blipFill>
            <a:blip r:embed="rId4"/>
            <a:stretch>
              <a:fillRect/>
            </a:stretch>
          </a:blipFill>
        </p:spPr>
        <p:txBody>
          <a:bodyPr/>
          <a:lstStyle/>
          <a:p>
            <a:endParaRPr lang="en-IN"/>
          </a:p>
        </p:txBody>
      </p:sp>
      <p:sp>
        <p:nvSpPr>
          <p:cNvPr id="9" name="TextBox 9"/>
          <p:cNvSpPr txBox="1"/>
          <p:nvPr/>
        </p:nvSpPr>
        <p:spPr>
          <a:xfrm>
            <a:off x="1028700" y="1228725"/>
            <a:ext cx="8115300" cy="1381125"/>
          </a:xfrm>
          <a:prstGeom prst="rect">
            <a:avLst/>
          </a:prstGeom>
        </p:spPr>
        <p:txBody>
          <a:bodyPr lIns="0" tIns="0" rIns="0" bIns="0" rtlCol="0" anchor="t">
            <a:spAutoFit/>
          </a:bodyPr>
          <a:lstStyle/>
          <a:p>
            <a:pPr marL="0" lvl="0" indent="0" algn="l">
              <a:lnSpc>
                <a:spcPts val="10800"/>
              </a:lnSpc>
            </a:pPr>
            <a:r>
              <a:rPr lang="en-US" sz="9000" dirty="0">
                <a:solidFill>
                  <a:srgbClr val="1F264D"/>
                </a:solidFill>
                <a:latin typeface="DM Sans Bold"/>
              </a:rPr>
              <a:t>Agenda</a:t>
            </a:r>
          </a:p>
        </p:txBody>
      </p:sp>
      <p:grpSp>
        <p:nvGrpSpPr>
          <p:cNvPr id="21" name="Group 6">
            <a:extLst>
              <a:ext uri="{FF2B5EF4-FFF2-40B4-BE49-F238E27FC236}">
                <a16:creationId xmlns:a16="http://schemas.microsoft.com/office/drawing/2014/main" id="{991A0753-D9D6-DC38-E594-162F12241A97}"/>
              </a:ext>
            </a:extLst>
          </p:cNvPr>
          <p:cNvGrpSpPr/>
          <p:nvPr/>
        </p:nvGrpSpPr>
        <p:grpSpPr>
          <a:xfrm>
            <a:off x="685799" y="4381499"/>
            <a:ext cx="5270383" cy="5021587"/>
            <a:chOff x="0" y="6429505"/>
            <a:chExt cx="7760494" cy="4174373"/>
          </a:xfrm>
        </p:grpSpPr>
        <p:sp>
          <p:nvSpPr>
            <p:cNvPr id="22" name="TextBox 14">
              <a:extLst>
                <a:ext uri="{FF2B5EF4-FFF2-40B4-BE49-F238E27FC236}">
                  <a16:creationId xmlns:a16="http://schemas.microsoft.com/office/drawing/2014/main" id="{60620D6E-0F6D-0C34-C918-82F1BBFB8B2C}"/>
                </a:ext>
              </a:extLst>
            </p:cNvPr>
            <p:cNvSpPr txBox="1"/>
            <p:nvPr/>
          </p:nvSpPr>
          <p:spPr>
            <a:xfrm>
              <a:off x="0" y="6429505"/>
              <a:ext cx="7760494" cy="457225"/>
            </a:xfrm>
            <a:prstGeom prst="rect">
              <a:avLst/>
            </a:prstGeom>
          </p:spPr>
          <p:txBody>
            <a:bodyPr lIns="0" tIns="0" rIns="0" bIns="0" rtlCol="0" anchor="t">
              <a:spAutoFit/>
            </a:bodyPr>
            <a:lstStyle/>
            <a:p>
              <a:pPr marL="690876" lvl="1" indent="-345438" algn="l">
                <a:lnSpc>
                  <a:spcPts val="4479"/>
                </a:lnSpc>
                <a:buFont typeface="Arial"/>
                <a:buChar char="•"/>
              </a:pPr>
              <a:r>
                <a:rPr lang="en-US" sz="3199" dirty="0">
                  <a:latin typeface="DM Sans" pitchFamily="2" charset="0"/>
                </a:rPr>
                <a:t>Problem Statement</a:t>
              </a:r>
              <a:endParaRPr lang="en-US" sz="3199" dirty="0">
                <a:latin typeface="DM Sans" pitchFamily="2" charset="0"/>
                <a:hlinkClick r:id="" action="ppaction://noaction">
                  <a:extLst>
                    <a:ext uri="{A12FA001-AC4F-418D-AE19-62706E023703}">
                      <ahyp:hlinkClr xmlns:ahyp="http://schemas.microsoft.com/office/drawing/2018/hyperlinkcolor" val="tx"/>
                    </a:ext>
                  </a:extLst>
                </a:hlinkClick>
              </a:endParaRPr>
            </a:p>
          </p:txBody>
        </p:sp>
        <p:sp>
          <p:nvSpPr>
            <p:cNvPr id="23" name="TextBox 15">
              <a:extLst>
                <a:ext uri="{FF2B5EF4-FFF2-40B4-BE49-F238E27FC236}">
                  <a16:creationId xmlns:a16="http://schemas.microsoft.com/office/drawing/2014/main" id="{E9EDE6EB-5075-364D-ADF8-B2145C97A84C}"/>
                </a:ext>
              </a:extLst>
            </p:cNvPr>
            <p:cNvSpPr txBox="1"/>
            <p:nvPr/>
          </p:nvSpPr>
          <p:spPr>
            <a:xfrm>
              <a:off x="0" y="7358891"/>
              <a:ext cx="7760494" cy="457225"/>
            </a:xfrm>
            <a:prstGeom prst="rect">
              <a:avLst/>
            </a:prstGeom>
          </p:spPr>
          <p:txBody>
            <a:bodyPr lIns="0" tIns="0" rIns="0" bIns="0" rtlCol="0" anchor="t">
              <a:spAutoFit/>
            </a:bodyPr>
            <a:lstStyle/>
            <a:p>
              <a:pPr marL="690876" lvl="1" indent="-345438" algn="l">
                <a:lnSpc>
                  <a:spcPts val="4479"/>
                </a:lnSpc>
                <a:buFont typeface="Arial"/>
                <a:buChar char="•"/>
              </a:pPr>
              <a:r>
                <a:rPr lang="en-US" sz="3199" dirty="0">
                  <a:latin typeface="DM Sans" pitchFamily="2" charset="0"/>
                </a:rPr>
                <a:t>About the dataset</a:t>
              </a:r>
              <a:endParaRPr lang="en-US" sz="3199" dirty="0">
                <a:latin typeface="DM Sans" pitchFamily="2" charset="0"/>
                <a:hlinkClick r:id="" action="ppaction://noaction">
                  <a:extLst>
                    <a:ext uri="{A12FA001-AC4F-418D-AE19-62706E023703}">
                      <ahyp:hlinkClr xmlns:ahyp="http://schemas.microsoft.com/office/drawing/2018/hyperlinkcolor" val="tx"/>
                    </a:ext>
                  </a:extLst>
                </a:hlinkClick>
              </a:endParaRPr>
            </a:p>
          </p:txBody>
        </p:sp>
        <p:sp>
          <p:nvSpPr>
            <p:cNvPr id="24" name="TextBox 16">
              <a:extLst>
                <a:ext uri="{FF2B5EF4-FFF2-40B4-BE49-F238E27FC236}">
                  <a16:creationId xmlns:a16="http://schemas.microsoft.com/office/drawing/2014/main" id="{1710F6BB-829E-2E2C-BDF5-3806A14B09B5}"/>
                </a:ext>
              </a:extLst>
            </p:cNvPr>
            <p:cNvSpPr txBox="1"/>
            <p:nvPr/>
          </p:nvSpPr>
          <p:spPr>
            <a:xfrm>
              <a:off x="0" y="8288277"/>
              <a:ext cx="7760494" cy="457225"/>
            </a:xfrm>
            <a:prstGeom prst="rect">
              <a:avLst/>
            </a:prstGeom>
          </p:spPr>
          <p:txBody>
            <a:bodyPr lIns="0" tIns="0" rIns="0" bIns="0" rtlCol="0" anchor="t">
              <a:spAutoFit/>
            </a:bodyPr>
            <a:lstStyle/>
            <a:p>
              <a:pPr marL="690876" lvl="1" indent="-345438" algn="l">
                <a:lnSpc>
                  <a:spcPts val="4479"/>
                </a:lnSpc>
                <a:buFont typeface="Arial"/>
                <a:buChar char="•"/>
              </a:pPr>
              <a:r>
                <a:rPr lang="en-US" sz="3199" dirty="0">
                  <a:latin typeface="DM Sans" pitchFamily="2" charset="0"/>
                </a:rPr>
                <a:t>Data Cleaning</a:t>
              </a:r>
            </a:p>
          </p:txBody>
        </p:sp>
        <p:sp>
          <p:nvSpPr>
            <p:cNvPr id="25" name="TextBox 17">
              <a:extLst>
                <a:ext uri="{FF2B5EF4-FFF2-40B4-BE49-F238E27FC236}">
                  <a16:creationId xmlns:a16="http://schemas.microsoft.com/office/drawing/2014/main" id="{84BD0B72-DC34-2777-48B3-40981EE98E99}"/>
                </a:ext>
              </a:extLst>
            </p:cNvPr>
            <p:cNvSpPr txBox="1"/>
            <p:nvPr/>
          </p:nvSpPr>
          <p:spPr>
            <a:xfrm>
              <a:off x="0" y="9217465"/>
              <a:ext cx="7760494" cy="457225"/>
            </a:xfrm>
            <a:prstGeom prst="rect">
              <a:avLst/>
            </a:prstGeom>
          </p:spPr>
          <p:txBody>
            <a:bodyPr lIns="0" tIns="0" rIns="0" bIns="0" rtlCol="0" anchor="t">
              <a:spAutoFit/>
            </a:bodyPr>
            <a:lstStyle/>
            <a:p>
              <a:pPr marL="690876" lvl="1" indent="-345438" algn="l">
                <a:lnSpc>
                  <a:spcPts val="4479"/>
                </a:lnSpc>
                <a:buFont typeface="Arial"/>
                <a:buChar char="•"/>
              </a:pPr>
              <a:r>
                <a:rPr lang="en-US" sz="3199" dirty="0">
                  <a:latin typeface="DM Sans" pitchFamily="2" charset="0"/>
                </a:rPr>
                <a:t>Data Transformation</a:t>
              </a:r>
            </a:p>
          </p:txBody>
        </p:sp>
        <p:sp>
          <p:nvSpPr>
            <p:cNvPr id="26" name="TextBox 18">
              <a:extLst>
                <a:ext uri="{FF2B5EF4-FFF2-40B4-BE49-F238E27FC236}">
                  <a16:creationId xmlns:a16="http://schemas.microsoft.com/office/drawing/2014/main" id="{24B49024-7BB6-1B21-37F4-D5E50DA852A0}"/>
                </a:ext>
              </a:extLst>
            </p:cNvPr>
            <p:cNvSpPr txBox="1"/>
            <p:nvPr/>
          </p:nvSpPr>
          <p:spPr>
            <a:xfrm>
              <a:off x="0" y="10146653"/>
              <a:ext cx="7760494" cy="457225"/>
            </a:xfrm>
            <a:prstGeom prst="rect">
              <a:avLst/>
            </a:prstGeom>
          </p:spPr>
          <p:txBody>
            <a:bodyPr lIns="0" tIns="0" rIns="0" bIns="0" rtlCol="0" anchor="t">
              <a:spAutoFit/>
            </a:bodyPr>
            <a:lstStyle/>
            <a:p>
              <a:pPr marL="690876" lvl="1" indent="-345438" algn="l">
                <a:lnSpc>
                  <a:spcPts val="4479"/>
                </a:lnSpc>
                <a:buFont typeface="Arial"/>
                <a:buChar char="•"/>
              </a:pPr>
              <a:r>
                <a:rPr lang="en-US" sz="3199" dirty="0">
                  <a:latin typeface="DM Sans" pitchFamily="2" charset="0"/>
                </a:rPr>
                <a:t>Analysis Insights</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5438520" y="-729580"/>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0" name="TextBox 30"/>
          <p:cNvSpPr txBox="1"/>
          <p:nvPr/>
        </p:nvSpPr>
        <p:spPr>
          <a:xfrm>
            <a:off x="1028700" y="332244"/>
            <a:ext cx="10546360" cy="1217385"/>
          </a:xfrm>
          <a:prstGeom prst="rect">
            <a:avLst/>
          </a:prstGeom>
        </p:spPr>
        <p:txBody>
          <a:bodyPr lIns="0" tIns="0" rIns="0" bIns="0" rtlCol="0" anchor="t">
            <a:spAutoFit/>
          </a:bodyPr>
          <a:lstStyle/>
          <a:p>
            <a:pPr marL="0" lvl="0" indent="0" algn="l">
              <a:lnSpc>
                <a:spcPts val="9750"/>
              </a:lnSpc>
            </a:pPr>
            <a:r>
              <a:rPr lang="en-US" sz="7500" dirty="0">
                <a:solidFill>
                  <a:srgbClr val="000000"/>
                </a:solidFill>
                <a:latin typeface="DM Sans Bold" charset="0"/>
              </a:rPr>
              <a:t>Analysis Insights</a:t>
            </a:r>
          </a:p>
        </p:txBody>
      </p:sp>
      <p:sp>
        <p:nvSpPr>
          <p:cNvPr id="31" name="TextBox 30">
            <a:extLst>
              <a:ext uri="{FF2B5EF4-FFF2-40B4-BE49-F238E27FC236}">
                <a16:creationId xmlns:a16="http://schemas.microsoft.com/office/drawing/2014/main" id="{F203C65D-2147-0566-57CF-33F46D3D8537}"/>
              </a:ext>
            </a:extLst>
          </p:cNvPr>
          <p:cNvSpPr txBox="1"/>
          <p:nvPr/>
        </p:nvSpPr>
        <p:spPr>
          <a:xfrm>
            <a:off x="957470" y="2239586"/>
            <a:ext cx="8001000" cy="369332"/>
          </a:xfrm>
          <a:prstGeom prst="rect">
            <a:avLst/>
          </a:prstGeom>
          <a:noFill/>
        </p:spPr>
        <p:txBody>
          <a:bodyPr wrap="square" rtlCol="0">
            <a:spAutoFit/>
          </a:bodyPr>
          <a:lstStyle/>
          <a:p>
            <a:r>
              <a:rPr lang="en-US" b="1" dirty="0">
                <a:solidFill>
                  <a:srgbClr val="000000"/>
                </a:solidFill>
                <a:latin typeface="DM Sans" pitchFamily="2" charset="0"/>
              </a:rPr>
              <a:t>(1) What is an average occupancy rate in each of the room categories?</a:t>
            </a:r>
          </a:p>
        </p:txBody>
      </p:sp>
      <p:pic>
        <p:nvPicPr>
          <p:cNvPr id="34" name="Picture 33" descr="A screenshot of a computer&#10;&#10;Description automatically generated">
            <a:extLst>
              <a:ext uri="{FF2B5EF4-FFF2-40B4-BE49-F238E27FC236}">
                <a16:creationId xmlns:a16="http://schemas.microsoft.com/office/drawing/2014/main" id="{3709EE04-A092-7AAD-A4CB-B18866A99B09}"/>
              </a:ext>
            </a:extLst>
          </p:cNvPr>
          <p:cNvPicPr>
            <a:picLocks noChangeAspect="1"/>
          </p:cNvPicPr>
          <p:nvPr/>
        </p:nvPicPr>
        <p:blipFill rotWithShape="1">
          <a:blip r:embed="rId5">
            <a:extLst>
              <a:ext uri="{28A0092B-C50C-407E-A947-70E740481C1C}">
                <a14:useLocalDpi xmlns:a14="http://schemas.microsoft.com/office/drawing/2010/main" val="0"/>
              </a:ext>
            </a:extLst>
          </a:blip>
          <a:srcRect l="7857" t="15065" b="44081"/>
          <a:stretch/>
        </p:blipFill>
        <p:spPr>
          <a:xfrm>
            <a:off x="977348" y="3298875"/>
            <a:ext cx="12162311" cy="4202668"/>
          </a:xfrm>
          <a:prstGeom prst="rect">
            <a:avLst/>
          </a:prstGeom>
        </p:spPr>
      </p:pic>
      <p:grpSp>
        <p:nvGrpSpPr>
          <p:cNvPr id="35" name="Group 9">
            <a:extLst>
              <a:ext uri="{FF2B5EF4-FFF2-40B4-BE49-F238E27FC236}">
                <a16:creationId xmlns:a16="http://schemas.microsoft.com/office/drawing/2014/main" id="{E0D2C3DB-9FDD-39D2-F6A7-A24250BE3DD1}"/>
              </a:ext>
            </a:extLst>
          </p:cNvPr>
          <p:cNvGrpSpPr/>
          <p:nvPr/>
        </p:nvGrpSpPr>
        <p:grpSpPr>
          <a:xfrm>
            <a:off x="957470" y="8191500"/>
            <a:ext cx="15240000" cy="1207430"/>
            <a:chOff x="0" y="154597"/>
            <a:chExt cx="1035847" cy="543833"/>
          </a:xfrm>
        </p:grpSpPr>
        <p:sp>
          <p:nvSpPr>
            <p:cNvPr id="36" name="Freeform 10">
              <a:extLst>
                <a:ext uri="{FF2B5EF4-FFF2-40B4-BE49-F238E27FC236}">
                  <a16:creationId xmlns:a16="http://schemas.microsoft.com/office/drawing/2014/main" id="{55905F90-D689-D3F4-6952-E82374130EA6}"/>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37" name="TextBox 11">
              <a:extLst>
                <a:ext uri="{FF2B5EF4-FFF2-40B4-BE49-F238E27FC236}">
                  <a16:creationId xmlns:a16="http://schemas.microsoft.com/office/drawing/2014/main" id="{FF902125-BF95-B30E-C814-A21AB366FF11}"/>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US" sz="1700" dirty="0">
                  <a:latin typeface="DM Sans Medium" pitchFamily="2" charset="0"/>
                </a:rPr>
                <a:t>I don't understand RT1, RT2, etc., so I need to print room categories such as Standard, Premium, Elite, etc., along with the average occupancy percentage for better understanding.</a:t>
              </a:r>
            </a:p>
          </p:txBody>
        </p:sp>
      </p:grpSp>
    </p:spTree>
    <p:extLst>
      <p:ext uri="{BB962C8B-B14F-4D97-AF65-F5344CB8AC3E}">
        <p14:creationId xmlns:p14="http://schemas.microsoft.com/office/powerpoint/2010/main" val="2451057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5438520" y="-729580"/>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0" name="TextBox 30"/>
          <p:cNvSpPr txBox="1"/>
          <p:nvPr/>
        </p:nvSpPr>
        <p:spPr>
          <a:xfrm>
            <a:off x="1028700" y="332244"/>
            <a:ext cx="10546360" cy="1217385"/>
          </a:xfrm>
          <a:prstGeom prst="rect">
            <a:avLst/>
          </a:prstGeom>
        </p:spPr>
        <p:txBody>
          <a:bodyPr lIns="0" tIns="0" rIns="0" bIns="0" rtlCol="0" anchor="t">
            <a:spAutoFit/>
          </a:bodyPr>
          <a:lstStyle/>
          <a:p>
            <a:pPr marL="0" lvl="0" indent="0" algn="l">
              <a:lnSpc>
                <a:spcPts val="9750"/>
              </a:lnSpc>
            </a:pPr>
            <a:r>
              <a:rPr lang="en-US" sz="7500" dirty="0">
                <a:solidFill>
                  <a:srgbClr val="000000"/>
                </a:solidFill>
                <a:latin typeface="DM Sans Bold" charset="0"/>
              </a:rPr>
              <a:t>Analysis Insights</a:t>
            </a:r>
          </a:p>
        </p:txBody>
      </p:sp>
      <p:pic>
        <p:nvPicPr>
          <p:cNvPr id="3" name="Picture 2" descr="A screenshot of a computer&#10;&#10;Description automatically generated">
            <a:extLst>
              <a:ext uri="{FF2B5EF4-FFF2-40B4-BE49-F238E27FC236}">
                <a16:creationId xmlns:a16="http://schemas.microsoft.com/office/drawing/2014/main" id="{72D77920-6E7E-F1D9-CB96-F1D89A720D1E}"/>
              </a:ext>
            </a:extLst>
          </p:cNvPr>
          <p:cNvPicPr>
            <a:picLocks noChangeAspect="1"/>
          </p:cNvPicPr>
          <p:nvPr/>
        </p:nvPicPr>
        <p:blipFill rotWithShape="1">
          <a:blip r:embed="rId4">
            <a:extLst>
              <a:ext uri="{28A0092B-C50C-407E-A947-70E740481C1C}">
                <a14:useLocalDpi xmlns:a14="http://schemas.microsoft.com/office/drawing/2010/main" val="0"/>
              </a:ext>
            </a:extLst>
          </a:blip>
          <a:srcRect l="7857" t="35926" b="18148"/>
          <a:stretch/>
        </p:blipFill>
        <p:spPr>
          <a:xfrm>
            <a:off x="1023360" y="5143500"/>
            <a:ext cx="12162311" cy="47244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67CE3D7A-8EC4-87FF-026C-9DD9AE50CCBA}"/>
              </a:ext>
            </a:extLst>
          </p:cNvPr>
          <p:cNvPicPr>
            <a:picLocks noChangeAspect="1"/>
          </p:cNvPicPr>
          <p:nvPr/>
        </p:nvPicPr>
        <p:blipFill rotWithShape="1">
          <a:blip r:embed="rId5">
            <a:extLst>
              <a:ext uri="{28A0092B-C50C-407E-A947-70E740481C1C}">
                <a14:useLocalDpi xmlns:a14="http://schemas.microsoft.com/office/drawing/2010/main" val="0"/>
              </a:ext>
            </a:extLst>
          </a:blip>
          <a:srcRect l="7857" t="64067" b="9259"/>
          <a:stretch/>
        </p:blipFill>
        <p:spPr>
          <a:xfrm>
            <a:off x="1023360" y="1921712"/>
            <a:ext cx="12162311" cy="2744003"/>
          </a:xfrm>
          <a:prstGeom prst="rect">
            <a:avLst/>
          </a:prstGeom>
        </p:spPr>
      </p:pic>
    </p:spTree>
    <p:extLst>
      <p:ext uri="{BB962C8B-B14F-4D97-AF65-F5344CB8AC3E}">
        <p14:creationId xmlns:p14="http://schemas.microsoft.com/office/powerpoint/2010/main" val="2461568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5438520" y="-729580"/>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0" name="TextBox 30"/>
          <p:cNvSpPr txBox="1"/>
          <p:nvPr/>
        </p:nvSpPr>
        <p:spPr>
          <a:xfrm>
            <a:off x="1028700" y="332244"/>
            <a:ext cx="10546360" cy="1217385"/>
          </a:xfrm>
          <a:prstGeom prst="rect">
            <a:avLst/>
          </a:prstGeom>
        </p:spPr>
        <p:txBody>
          <a:bodyPr lIns="0" tIns="0" rIns="0" bIns="0" rtlCol="0" anchor="t">
            <a:spAutoFit/>
          </a:bodyPr>
          <a:lstStyle/>
          <a:p>
            <a:pPr marL="0" lvl="0" indent="0" algn="l">
              <a:lnSpc>
                <a:spcPts val="9750"/>
              </a:lnSpc>
            </a:pPr>
            <a:r>
              <a:rPr lang="en-US" sz="7500" dirty="0">
                <a:solidFill>
                  <a:srgbClr val="000000"/>
                </a:solidFill>
                <a:latin typeface="DM Sans Bold" charset="0"/>
              </a:rPr>
              <a:t>Analysis Insights</a:t>
            </a:r>
          </a:p>
        </p:txBody>
      </p:sp>
      <p:sp>
        <p:nvSpPr>
          <p:cNvPr id="2" name="TextBox 1">
            <a:extLst>
              <a:ext uri="{FF2B5EF4-FFF2-40B4-BE49-F238E27FC236}">
                <a16:creationId xmlns:a16="http://schemas.microsoft.com/office/drawing/2014/main" id="{23991717-E8E3-17E3-900B-DD9897D6B621}"/>
              </a:ext>
            </a:extLst>
          </p:cNvPr>
          <p:cNvSpPr txBox="1"/>
          <p:nvPr/>
        </p:nvSpPr>
        <p:spPr>
          <a:xfrm>
            <a:off x="957470" y="2018899"/>
            <a:ext cx="8001000" cy="369332"/>
          </a:xfrm>
          <a:prstGeom prst="rect">
            <a:avLst/>
          </a:prstGeom>
          <a:noFill/>
        </p:spPr>
        <p:txBody>
          <a:bodyPr wrap="square" rtlCol="0">
            <a:spAutoFit/>
          </a:bodyPr>
          <a:lstStyle/>
          <a:p>
            <a:r>
              <a:rPr lang="en-US" b="1" dirty="0">
                <a:solidFill>
                  <a:srgbClr val="000000"/>
                </a:solidFill>
                <a:latin typeface="DM Sans" pitchFamily="2" charset="0"/>
              </a:rPr>
              <a:t>(2) Print average occupancy rate per city</a:t>
            </a:r>
          </a:p>
        </p:txBody>
      </p:sp>
      <p:pic>
        <p:nvPicPr>
          <p:cNvPr id="5" name="Picture 4" descr="A screenshot of a computer&#10;&#10;Description automatically generated">
            <a:extLst>
              <a:ext uri="{FF2B5EF4-FFF2-40B4-BE49-F238E27FC236}">
                <a16:creationId xmlns:a16="http://schemas.microsoft.com/office/drawing/2014/main" id="{EAE2C0EF-6CAD-9B39-A45E-7F343210A155}"/>
              </a:ext>
            </a:extLst>
          </p:cNvPr>
          <p:cNvPicPr>
            <a:picLocks noChangeAspect="1"/>
          </p:cNvPicPr>
          <p:nvPr/>
        </p:nvPicPr>
        <p:blipFill rotWithShape="1">
          <a:blip r:embed="rId4">
            <a:extLst>
              <a:ext uri="{28A0092B-C50C-407E-A947-70E740481C1C}">
                <a14:useLocalDpi xmlns:a14="http://schemas.microsoft.com/office/drawing/2010/main" val="0"/>
              </a:ext>
            </a:extLst>
          </a:blip>
          <a:srcRect l="8196" t="23333" b="10741"/>
          <a:stretch/>
        </p:blipFill>
        <p:spPr>
          <a:xfrm>
            <a:off x="1028700" y="2857500"/>
            <a:ext cx="12117585" cy="6781800"/>
          </a:xfrm>
          <a:prstGeom prst="rect">
            <a:avLst/>
          </a:prstGeom>
        </p:spPr>
      </p:pic>
    </p:spTree>
    <p:extLst>
      <p:ext uri="{BB962C8B-B14F-4D97-AF65-F5344CB8AC3E}">
        <p14:creationId xmlns:p14="http://schemas.microsoft.com/office/powerpoint/2010/main" val="494837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5438520" y="-729580"/>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0" name="TextBox 30"/>
          <p:cNvSpPr txBox="1"/>
          <p:nvPr/>
        </p:nvSpPr>
        <p:spPr>
          <a:xfrm>
            <a:off x="1028700" y="332244"/>
            <a:ext cx="10546360" cy="1217385"/>
          </a:xfrm>
          <a:prstGeom prst="rect">
            <a:avLst/>
          </a:prstGeom>
        </p:spPr>
        <p:txBody>
          <a:bodyPr lIns="0" tIns="0" rIns="0" bIns="0" rtlCol="0" anchor="t">
            <a:spAutoFit/>
          </a:bodyPr>
          <a:lstStyle/>
          <a:p>
            <a:pPr marL="0" lvl="0" indent="0" algn="l">
              <a:lnSpc>
                <a:spcPts val="9750"/>
              </a:lnSpc>
            </a:pPr>
            <a:r>
              <a:rPr lang="en-US" sz="7500" dirty="0">
                <a:solidFill>
                  <a:srgbClr val="000000"/>
                </a:solidFill>
                <a:latin typeface="DM Sans Bold" charset="0"/>
              </a:rPr>
              <a:t>Analysis Insights</a:t>
            </a:r>
          </a:p>
        </p:txBody>
      </p:sp>
      <p:sp>
        <p:nvSpPr>
          <p:cNvPr id="2" name="TextBox 1">
            <a:extLst>
              <a:ext uri="{FF2B5EF4-FFF2-40B4-BE49-F238E27FC236}">
                <a16:creationId xmlns:a16="http://schemas.microsoft.com/office/drawing/2014/main" id="{23991717-E8E3-17E3-900B-DD9897D6B621}"/>
              </a:ext>
            </a:extLst>
          </p:cNvPr>
          <p:cNvSpPr txBox="1"/>
          <p:nvPr/>
        </p:nvSpPr>
        <p:spPr>
          <a:xfrm>
            <a:off x="957470" y="1878617"/>
            <a:ext cx="8001000" cy="369332"/>
          </a:xfrm>
          <a:prstGeom prst="rect">
            <a:avLst/>
          </a:prstGeom>
          <a:noFill/>
        </p:spPr>
        <p:txBody>
          <a:bodyPr wrap="square" rtlCol="0">
            <a:spAutoFit/>
          </a:bodyPr>
          <a:lstStyle/>
          <a:p>
            <a:r>
              <a:rPr lang="en-US" b="1" dirty="0">
                <a:solidFill>
                  <a:srgbClr val="000000"/>
                </a:solidFill>
                <a:latin typeface="DM Sans" pitchFamily="2" charset="0"/>
              </a:rPr>
              <a:t>(3) When was the occupancy better? Weekday or Weekend?</a:t>
            </a:r>
          </a:p>
        </p:txBody>
      </p:sp>
      <p:pic>
        <p:nvPicPr>
          <p:cNvPr id="4" name="Picture 3" descr="A screenshot of a computer&#10;&#10;Description automatically generated">
            <a:extLst>
              <a:ext uri="{FF2B5EF4-FFF2-40B4-BE49-F238E27FC236}">
                <a16:creationId xmlns:a16="http://schemas.microsoft.com/office/drawing/2014/main" id="{8F268A07-73CD-2CE2-16FC-4720F579F82A}"/>
              </a:ext>
            </a:extLst>
          </p:cNvPr>
          <p:cNvPicPr>
            <a:picLocks noChangeAspect="1"/>
          </p:cNvPicPr>
          <p:nvPr/>
        </p:nvPicPr>
        <p:blipFill rotWithShape="1">
          <a:blip r:embed="rId4">
            <a:extLst>
              <a:ext uri="{28A0092B-C50C-407E-A947-70E740481C1C}">
                <a14:useLocalDpi xmlns:a14="http://schemas.microsoft.com/office/drawing/2010/main" val="0"/>
              </a:ext>
            </a:extLst>
          </a:blip>
          <a:srcRect l="7857" t="20370" b="2167"/>
          <a:stretch/>
        </p:blipFill>
        <p:spPr>
          <a:xfrm>
            <a:off x="1028700" y="2576937"/>
            <a:ext cx="11244401" cy="7367163"/>
          </a:xfrm>
          <a:prstGeom prst="rect">
            <a:avLst/>
          </a:prstGeom>
        </p:spPr>
      </p:pic>
    </p:spTree>
    <p:extLst>
      <p:ext uri="{BB962C8B-B14F-4D97-AF65-F5344CB8AC3E}">
        <p14:creationId xmlns:p14="http://schemas.microsoft.com/office/powerpoint/2010/main" val="718139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5438520" y="-729580"/>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0" name="TextBox 30"/>
          <p:cNvSpPr txBox="1"/>
          <p:nvPr/>
        </p:nvSpPr>
        <p:spPr>
          <a:xfrm>
            <a:off x="1028700" y="332244"/>
            <a:ext cx="10546360" cy="1217385"/>
          </a:xfrm>
          <a:prstGeom prst="rect">
            <a:avLst/>
          </a:prstGeom>
        </p:spPr>
        <p:txBody>
          <a:bodyPr lIns="0" tIns="0" rIns="0" bIns="0" rtlCol="0" anchor="t">
            <a:spAutoFit/>
          </a:bodyPr>
          <a:lstStyle/>
          <a:p>
            <a:pPr marL="0" lvl="0" indent="0" algn="l">
              <a:lnSpc>
                <a:spcPts val="9750"/>
              </a:lnSpc>
            </a:pPr>
            <a:r>
              <a:rPr lang="en-US" sz="7500" dirty="0">
                <a:solidFill>
                  <a:srgbClr val="000000"/>
                </a:solidFill>
                <a:latin typeface="DM Sans Bold" charset="0"/>
              </a:rPr>
              <a:t>Analysis Insights</a:t>
            </a:r>
          </a:p>
        </p:txBody>
      </p:sp>
      <p:sp>
        <p:nvSpPr>
          <p:cNvPr id="2" name="TextBox 1">
            <a:extLst>
              <a:ext uri="{FF2B5EF4-FFF2-40B4-BE49-F238E27FC236}">
                <a16:creationId xmlns:a16="http://schemas.microsoft.com/office/drawing/2014/main" id="{23991717-E8E3-17E3-900B-DD9897D6B621}"/>
              </a:ext>
            </a:extLst>
          </p:cNvPr>
          <p:cNvSpPr txBox="1"/>
          <p:nvPr/>
        </p:nvSpPr>
        <p:spPr>
          <a:xfrm>
            <a:off x="957470" y="1980799"/>
            <a:ext cx="8001000" cy="369332"/>
          </a:xfrm>
          <a:prstGeom prst="rect">
            <a:avLst/>
          </a:prstGeom>
          <a:noFill/>
        </p:spPr>
        <p:txBody>
          <a:bodyPr wrap="square" rtlCol="0">
            <a:spAutoFit/>
          </a:bodyPr>
          <a:lstStyle/>
          <a:p>
            <a:r>
              <a:rPr lang="en-US" b="1" dirty="0">
                <a:solidFill>
                  <a:srgbClr val="000000"/>
                </a:solidFill>
                <a:latin typeface="DM Sans" pitchFamily="2" charset="0"/>
              </a:rPr>
              <a:t>(4) In the month of June, what is the occupancy for different cities</a:t>
            </a:r>
          </a:p>
        </p:txBody>
      </p:sp>
      <p:pic>
        <p:nvPicPr>
          <p:cNvPr id="5" name="Picture 4" descr="A screenshot of a computer&#10;&#10;Description automatically generated">
            <a:extLst>
              <a:ext uri="{FF2B5EF4-FFF2-40B4-BE49-F238E27FC236}">
                <a16:creationId xmlns:a16="http://schemas.microsoft.com/office/drawing/2014/main" id="{C68F41E5-0397-AC0C-9EBD-7788EECF10C8}"/>
              </a:ext>
            </a:extLst>
          </p:cNvPr>
          <p:cNvPicPr>
            <a:picLocks noChangeAspect="1"/>
          </p:cNvPicPr>
          <p:nvPr/>
        </p:nvPicPr>
        <p:blipFill rotWithShape="1">
          <a:blip r:embed="rId4">
            <a:extLst>
              <a:ext uri="{28A0092B-C50C-407E-A947-70E740481C1C}">
                <a14:useLocalDpi xmlns:a14="http://schemas.microsoft.com/office/drawing/2010/main" val="0"/>
              </a:ext>
            </a:extLst>
          </a:blip>
          <a:srcRect l="7857" t="20371" b="12963"/>
          <a:stretch/>
        </p:blipFill>
        <p:spPr>
          <a:xfrm>
            <a:off x="1061830" y="2781300"/>
            <a:ext cx="12162311" cy="6858000"/>
          </a:xfrm>
          <a:prstGeom prst="rect">
            <a:avLst/>
          </a:prstGeom>
        </p:spPr>
      </p:pic>
    </p:spTree>
    <p:extLst>
      <p:ext uri="{BB962C8B-B14F-4D97-AF65-F5344CB8AC3E}">
        <p14:creationId xmlns:p14="http://schemas.microsoft.com/office/powerpoint/2010/main" val="3619199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5438520" y="-613013"/>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0" name="TextBox 30"/>
          <p:cNvSpPr txBox="1"/>
          <p:nvPr/>
        </p:nvSpPr>
        <p:spPr>
          <a:xfrm>
            <a:off x="1028700" y="497115"/>
            <a:ext cx="10546360" cy="1217385"/>
          </a:xfrm>
          <a:prstGeom prst="rect">
            <a:avLst/>
          </a:prstGeom>
        </p:spPr>
        <p:txBody>
          <a:bodyPr lIns="0" tIns="0" rIns="0" bIns="0" rtlCol="0" anchor="t">
            <a:spAutoFit/>
          </a:bodyPr>
          <a:lstStyle/>
          <a:p>
            <a:pPr marL="0" lvl="0" indent="0" algn="l">
              <a:lnSpc>
                <a:spcPts val="9750"/>
              </a:lnSpc>
            </a:pPr>
            <a:r>
              <a:rPr lang="en-US" sz="7500" dirty="0">
                <a:solidFill>
                  <a:srgbClr val="000000"/>
                </a:solidFill>
                <a:latin typeface="DM Sans Bold" charset="0"/>
              </a:rPr>
              <a:t>Analysis Insights</a:t>
            </a:r>
          </a:p>
        </p:txBody>
      </p:sp>
      <p:sp>
        <p:nvSpPr>
          <p:cNvPr id="2" name="TextBox 1">
            <a:extLst>
              <a:ext uri="{FF2B5EF4-FFF2-40B4-BE49-F238E27FC236}">
                <a16:creationId xmlns:a16="http://schemas.microsoft.com/office/drawing/2014/main" id="{23991717-E8E3-17E3-900B-DD9897D6B621}"/>
              </a:ext>
            </a:extLst>
          </p:cNvPr>
          <p:cNvSpPr txBox="1"/>
          <p:nvPr/>
        </p:nvSpPr>
        <p:spPr>
          <a:xfrm>
            <a:off x="957469" y="2164892"/>
            <a:ext cx="8527163" cy="369332"/>
          </a:xfrm>
          <a:prstGeom prst="rect">
            <a:avLst/>
          </a:prstGeom>
          <a:noFill/>
        </p:spPr>
        <p:txBody>
          <a:bodyPr wrap="square" rtlCol="0">
            <a:spAutoFit/>
          </a:bodyPr>
          <a:lstStyle/>
          <a:p>
            <a:r>
              <a:rPr lang="en-US" b="1" dirty="0">
                <a:solidFill>
                  <a:srgbClr val="000000"/>
                </a:solidFill>
                <a:latin typeface="DM Sans" pitchFamily="2" charset="0"/>
              </a:rPr>
              <a:t>(5) We got new data for the month of august. Append that to existing data</a:t>
            </a:r>
          </a:p>
        </p:txBody>
      </p:sp>
      <p:pic>
        <p:nvPicPr>
          <p:cNvPr id="7" name="Picture 6" descr="A screenshot of a computer&#10;&#10;Description automatically generated">
            <a:extLst>
              <a:ext uri="{FF2B5EF4-FFF2-40B4-BE49-F238E27FC236}">
                <a16:creationId xmlns:a16="http://schemas.microsoft.com/office/drawing/2014/main" id="{6F576B7C-A3AC-A32F-2530-708C41CBABFE}"/>
              </a:ext>
            </a:extLst>
          </p:cNvPr>
          <p:cNvPicPr>
            <a:picLocks noChangeAspect="1"/>
          </p:cNvPicPr>
          <p:nvPr/>
        </p:nvPicPr>
        <p:blipFill rotWithShape="1">
          <a:blip r:embed="rId4">
            <a:extLst>
              <a:ext uri="{28A0092B-C50C-407E-A947-70E740481C1C}">
                <a14:useLocalDpi xmlns:a14="http://schemas.microsoft.com/office/drawing/2010/main" val="0"/>
              </a:ext>
            </a:extLst>
          </a:blip>
          <a:srcRect l="7858" t="15064" b="18023"/>
          <a:stretch/>
        </p:blipFill>
        <p:spPr>
          <a:xfrm>
            <a:off x="1023360" y="2984615"/>
            <a:ext cx="12162311" cy="6883285"/>
          </a:xfrm>
          <a:prstGeom prst="rect">
            <a:avLst/>
          </a:prstGeom>
        </p:spPr>
      </p:pic>
    </p:spTree>
    <p:extLst>
      <p:ext uri="{BB962C8B-B14F-4D97-AF65-F5344CB8AC3E}">
        <p14:creationId xmlns:p14="http://schemas.microsoft.com/office/powerpoint/2010/main" val="341479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5438520" y="-805780"/>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0" name="TextBox 30"/>
          <p:cNvSpPr txBox="1"/>
          <p:nvPr/>
        </p:nvSpPr>
        <p:spPr>
          <a:xfrm>
            <a:off x="1028700" y="266700"/>
            <a:ext cx="10546360" cy="1217385"/>
          </a:xfrm>
          <a:prstGeom prst="rect">
            <a:avLst/>
          </a:prstGeom>
        </p:spPr>
        <p:txBody>
          <a:bodyPr lIns="0" tIns="0" rIns="0" bIns="0" rtlCol="0" anchor="t">
            <a:spAutoFit/>
          </a:bodyPr>
          <a:lstStyle/>
          <a:p>
            <a:pPr marL="0" lvl="0" indent="0" algn="l">
              <a:lnSpc>
                <a:spcPts val="9750"/>
              </a:lnSpc>
            </a:pPr>
            <a:r>
              <a:rPr lang="en-US" sz="7500" dirty="0">
                <a:solidFill>
                  <a:srgbClr val="000000"/>
                </a:solidFill>
                <a:latin typeface="DM Sans Bold" charset="0"/>
              </a:rPr>
              <a:t>Analysis Insights</a:t>
            </a:r>
          </a:p>
        </p:txBody>
      </p:sp>
      <p:pic>
        <p:nvPicPr>
          <p:cNvPr id="5" name="Picture 4" descr="A screenshot of a computer&#10;&#10;Description automatically generated">
            <a:extLst>
              <a:ext uri="{FF2B5EF4-FFF2-40B4-BE49-F238E27FC236}">
                <a16:creationId xmlns:a16="http://schemas.microsoft.com/office/drawing/2014/main" id="{9ABEFFCE-326E-EF42-686C-82BAC013E0C0}"/>
              </a:ext>
            </a:extLst>
          </p:cNvPr>
          <p:cNvPicPr>
            <a:picLocks noChangeAspect="1"/>
          </p:cNvPicPr>
          <p:nvPr/>
        </p:nvPicPr>
        <p:blipFill rotWithShape="1">
          <a:blip r:embed="rId4">
            <a:extLst>
              <a:ext uri="{28A0092B-C50C-407E-A947-70E740481C1C}">
                <a14:useLocalDpi xmlns:a14="http://schemas.microsoft.com/office/drawing/2010/main" val="0"/>
              </a:ext>
            </a:extLst>
          </a:blip>
          <a:srcRect l="7857" t="12964" r="930" b="49256"/>
          <a:stretch/>
        </p:blipFill>
        <p:spPr>
          <a:xfrm>
            <a:off x="1084716" y="3750423"/>
            <a:ext cx="12039600" cy="38862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CF511386-F839-1549-4D4F-EAAA3A7B67C2}"/>
              </a:ext>
            </a:extLst>
          </p:cNvPr>
          <p:cNvPicPr>
            <a:picLocks noChangeAspect="1"/>
          </p:cNvPicPr>
          <p:nvPr/>
        </p:nvPicPr>
        <p:blipFill rotWithShape="1">
          <a:blip r:embed="rId5">
            <a:extLst>
              <a:ext uri="{28A0092B-C50C-407E-A947-70E740481C1C}">
                <a14:useLocalDpi xmlns:a14="http://schemas.microsoft.com/office/drawing/2010/main" val="0"/>
              </a:ext>
            </a:extLst>
          </a:blip>
          <a:srcRect l="7857" t="58889" b="30741"/>
          <a:stretch/>
        </p:blipFill>
        <p:spPr>
          <a:xfrm>
            <a:off x="1094655" y="7767546"/>
            <a:ext cx="12162311" cy="1066800"/>
          </a:xfrm>
          <a:prstGeom prst="rect">
            <a:avLst/>
          </a:prstGeom>
        </p:spPr>
      </p:pic>
      <p:grpSp>
        <p:nvGrpSpPr>
          <p:cNvPr id="8" name="Group 9">
            <a:extLst>
              <a:ext uri="{FF2B5EF4-FFF2-40B4-BE49-F238E27FC236}">
                <a16:creationId xmlns:a16="http://schemas.microsoft.com/office/drawing/2014/main" id="{1F317935-C20A-E698-4CEB-875D77BBB05A}"/>
              </a:ext>
            </a:extLst>
          </p:cNvPr>
          <p:cNvGrpSpPr/>
          <p:nvPr/>
        </p:nvGrpSpPr>
        <p:grpSpPr>
          <a:xfrm>
            <a:off x="1028700" y="8965270"/>
            <a:ext cx="15240000" cy="1207430"/>
            <a:chOff x="0" y="154597"/>
            <a:chExt cx="1035847" cy="543833"/>
          </a:xfrm>
        </p:grpSpPr>
        <p:sp>
          <p:nvSpPr>
            <p:cNvPr id="9" name="Freeform 10">
              <a:extLst>
                <a:ext uri="{FF2B5EF4-FFF2-40B4-BE49-F238E27FC236}">
                  <a16:creationId xmlns:a16="http://schemas.microsoft.com/office/drawing/2014/main" id="{F6E42DAC-84DA-E862-2CC7-F9178053FE58}"/>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dirty="0"/>
            </a:p>
          </p:txBody>
        </p:sp>
        <p:sp>
          <p:nvSpPr>
            <p:cNvPr id="10" name="TextBox 11">
              <a:extLst>
                <a:ext uri="{FF2B5EF4-FFF2-40B4-BE49-F238E27FC236}">
                  <a16:creationId xmlns:a16="http://schemas.microsoft.com/office/drawing/2014/main" id="{73C53568-1C5B-B22F-E792-E55D5728402A}"/>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US" sz="1700" dirty="0">
                  <a:latin typeface="DM Sans Medium" pitchFamily="2" charset="0"/>
                </a:rPr>
                <a:t>Before appending the </a:t>
              </a:r>
              <a:r>
                <a:rPr lang="en-US" sz="1700" dirty="0" err="1">
                  <a:latin typeface="DM Sans Medium" pitchFamily="2" charset="0"/>
                </a:rPr>
                <a:t>dataframe</a:t>
              </a:r>
              <a:r>
                <a:rPr lang="en-US" sz="1700" dirty="0">
                  <a:latin typeface="DM Sans Medium" pitchFamily="2" charset="0"/>
                </a:rPr>
                <a:t>, we had 6497 columns and 14 rows. After the append operation, we ended up with 6504 columns and 15 rows. From this, we can confidently conclude that the new table was successfully appended.</a:t>
              </a:r>
            </a:p>
          </p:txBody>
        </p:sp>
      </p:grpSp>
      <p:pic>
        <p:nvPicPr>
          <p:cNvPr id="11" name="Picture 10" descr="A screenshot of a computer&#10;&#10;Description automatically generated">
            <a:extLst>
              <a:ext uri="{FF2B5EF4-FFF2-40B4-BE49-F238E27FC236}">
                <a16:creationId xmlns:a16="http://schemas.microsoft.com/office/drawing/2014/main" id="{40BA2C33-2A11-6FA5-BCA7-73A2C54AF0F7}"/>
              </a:ext>
            </a:extLst>
          </p:cNvPr>
          <p:cNvPicPr>
            <a:picLocks noChangeAspect="1"/>
          </p:cNvPicPr>
          <p:nvPr/>
        </p:nvPicPr>
        <p:blipFill rotWithShape="1">
          <a:blip r:embed="rId6">
            <a:extLst>
              <a:ext uri="{28A0092B-C50C-407E-A947-70E740481C1C}">
                <a14:useLocalDpi xmlns:a14="http://schemas.microsoft.com/office/drawing/2010/main" val="0"/>
              </a:ext>
            </a:extLst>
          </a:blip>
          <a:srcRect l="7858" t="82480"/>
          <a:stretch/>
        </p:blipFill>
        <p:spPr>
          <a:xfrm>
            <a:off x="1045265" y="1817217"/>
            <a:ext cx="12162311" cy="1802283"/>
          </a:xfrm>
          <a:prstGeom prst="rect">
            <a:avLst/>
          </a:prstGeom>
        </p:spPr>
      </p:pic>
    </p:spTree>
    <p:extLst>
      <p:ext uri="{BB962C8B-B14F-4D97-AF65-F5344CB8AC3E}">
        <p14:creationId xmlns:p14="http://schemas.microsoft.com/office/powerpoint/2010/main" val="2662942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5438520" y="-805780"/>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0" name="TextBox 30"/>
          <p:cNvSpPr txBox="1"/>
          <p:nvPr/>
        </p:nvSpPr>
        <p:spPr>
          <a:xfrm>
            <a:off x="1028700" y="266700"/>
            <a:ext cx="10546360" cy="1217385"/>
          </a:xfrm>
          <a:prstGeom prst="rect">
            <a:avLst/>
          </a:prstGeom>
        </p:spPr>
        <p:txBody>
          <a:bodyPr lIns="0" tIns="0" rIns="0" bIns="0" rtlCol="0" anchor="t">
            <a:spAutoFit/>
          </a:bodyPr>
          <a:lstStyle/>
          <a:p>
            <a:pPr marL="0" lvl="0" indent="0" algn="l">
              <a:lnSpc>
                <a:spcPts val="9750"/>
              </a:lnSpc>
            </a:pPr>
            <a:r>
              <a:rPr lang="en-US" sz="7500" dirty="0">
                <a:solidFill>
                  <a:srgbClr val="000000"/>
                </a:solidFill>
                <a:latin typeface="DM Sans Bold" charset="0"/>
              </a:rPr>
              <a:t>Analysis Insights</a:t>
            </a:r>
          </a:p>
        </p:txBody>
      </p:sp>
      <p:sp>
        <p:nvSpPr>
          <p:cNvPr id="2" name="TextBox 1">
            <a:extLst>
              <a:ext uri="{FF2B5EF4-FFF2-40B4-BE49-F238E27FC236}">
                <a16:creationId xmlns:a16="http://schemas.microsoft.com/office/drawing/2014/main" id="{3B406ACF-548A-9931-44E7-D1279A95703D}"/>
              </a:ext>
            </a:extLst>
          </p:cNvPr>
          <p:cNvSpPr txBox="1"/>
          <p:nvPr/>
        </p:nvSpPr>
        <p:spPr>
          <a:xfrm>
            <a:off x="957470" y="1790700"/>
            <a:ext cx="8001000" cy="369332"/>
          </a:xfrm>
          <a:prstGeom prst="rect">
            <a:avLst/>
          </a:prstGeom>
          <a:noFill/>
        </p:spPr>
        <p:txBody>
          <a:bodyPr wrap="square" rtlCol="0">
            <a:spAutoFit/>
          </a:bodyPr>
          <a:lstStyle/>
          <a:p>
            <a:r>
              <a:rPr lang="en-US" b="1" dirty="0">
                <a:solidFill>
                  <a:srgbClr val="000000"/>
                </a:solidFill>
                <a:latin typeface="DM Sans" pitchFamily="2" charset="0"/>
              </a:rPr>
              <a:t>(6) Print revenue realized per city</a:t>
            </a:r>
          </a:p>
        </p:txBody>
      </p:sp>
      <p:pic>
        <p:nvPicPr>
          <p:cNvPr id="4" name="Picture 3" descr="A screenshot of a computer&#10;&#10;Description automatically generated">
            <a:extLst>
              <a:ext uri="{FF2B5EF4-FFF2-40B4-BE49-F238E27FC236}">
                <a16:creationId xmlns:a16="http://schemas.microsoft.com/office/drawing/2014/main" id="{2C92799C-4266-428B-78A7-7ECD1CFE2C65}"/>
              </a:ext>
            </a:extLst>
          </p:cNvPr>
          <p:cNvPicPr>
            <a:picLocks noChangeAspect="1"/>
          </p:cNvPicPr>
          <p:nvPr/>
        </p:nvPicPr>
        <p:blipFill rotWithShape="1">
          <a:blip r:embed="rId4">
            <a:extLst>
              <a:ext uri="{28A0092B-C50C-407E-A947-70E740481C1C}">
                <a14:useLocalDpi xmlns:a14="http://schemas.microsoft.com/office/drawing/2010/main" val="0"/>
              </a:ext>
            </a:extLst>
          </a:blip>
          <a:srcRect l="7856" t="21852" r="1483" b="24074"/>
          <a:stretch/>
        </p:blipFill>
        <p:spPr>
          <a:xfrm>
            <a:off x="987287" y="2481556"/>
            <a:ext cx="11966713" cy="5562600"/>
          </a:xfrm>
          <a:prstGeom prst="rect">
            <a:avLst/>
          </a:prstGeom>
        </p:spPr>
      </p:pic>
      <p:grpSp>
        <p:nvGrpSpPr>
          <p:cNvPr id="6" name="Group 9">
            <a:extLst>
              <a:ext uri="{FF2B5EF4-FFF2-40B4-BE49-F238E27FC236}">
                <a16:creationId xmlns:a16="http://schemas.microsoft.com/office/drawing/2014/main" id="{9540699D-4FEB-BC3A-39AB-B8624A9F0E04}"/>
              </a:ext>
            </a:extLst>
          </p:cNvPr>
          <p:cNvGrpSpPr/>
          <p:nvPr/>
        </p:nvGrpSpPr>
        <p:grpSpPr>
          <a:xfrm>
            <a:off x="838200" y="8203270"/>
            <a:ext cx="15240000" cy="1207430"/>
            <a:chOff x="0" y="154597"/>
            <a:chExt cx="1035847" cy="543833"/>
          </a:xfrm>
        </p:grpSpPr>
        <p:sp>
          <p:nvSpPr>
            <p:cNvPr id="12" name="Freeform 10">
              <a:extLst>
                <a:ext uri="{FF2B5EF4-FFF2-40B4-BE49-F238E27FC236}">
                  <a16:creationId xmlns:a16="http://schemas.microsoft.com/office/drawing/2014/main" id="{CD48041E-443A-873B-3419-8AEE517DED98}"/>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dirty="0"/>
            </a:p>
          </p:txBody>
        </p:sp>
        <p:sp>
          <p:nvSpPr>
            <p:cNvPr id="13" name="TextBox 11">
              <a:extLst>
                <a:ext uri="{FF2B5EF4-FFF2-40B4-BE49-F238E27FC236}">
                  <a16:creationId xmlns:a16="http://schemas.microsoft.com/office/drawing/2014/main" id="{3486F5AC-0710-6E0C-A12E-7F96D1870D33}"/>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US" sz="1700" dirty="0">
                  <a:latin typeface="DM Sans Medium" pitchFamily="2" charset="0"/>
                </a:rPr>
                <a:t>So, we need to calculate the revenue realized per city using the bookings data. The city data is located in a different table, so we need to merge these two tables to proceed with the analysis of the revenue realized per city.</a:t>
              </a:r>
            </a:p>
          </p:txBody>
        </p:sp>
      </p:grpSp>
    </p:spTree>
    <p:extLst>
      <p:ext uri="{BB962C8B-B14F-4D97-AF65-F5344CB8AC3E}">
        <p14:creationId xmlns:p14="http://schemas.microsoft.com/office/powerpoint/2010/main" val="3029885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5438520" y="-805780"/>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0" name="TextBox 30"/>
          <p:cNvSpPr txBox="1"/>
          <p:nvPr/>
        </p:nvSpPr>
        <p:spPr>
          <a:xfrm>
            <a:off x="1028700" y="266700"/>
            <a:ext cx="10546360" cy="1217385"/>
          </a:xfrm>
          <a:prstGeom prst="rect">
            <a:avLst/>
          </a:prstGeom>
        </p:spPr>
        <p:txBody>
          <a:bodyPr lIns="0" tIns="0" rIns="0" bIns="0" rtlCol="0" anchor="t">
            <a:spAutoFit/>
          </a:bodyPr>
          <a:lstStyle/>
          <a:p>
            <a:pPr marL="0" lvl="0" indent="0" algn="l">
              <a:lnSpc>
                <a:spcPts val="9750"/>
              </a:lnSpc>
            </a:pPr>
            <a:r>
              <a:rPr lang="en-US" sz="7500" dirty="0">
                <a:solidFill>
                  <a:srgbClr val="000000"/>
                </a:solidFill>
                <a:latin typeface="DM Sans Bold" charset="0"/>
              </a:rPr>
              <a:t>Analysis Insights</a:t>
            </a:r>
          </a:p>
        </p:txBody>
      </p:sp>
      <p:grpSp>
        <p:nvGrpSpPr>
          <p:cNvPr id="6" name="Group 9">
            <a:extLst>
              <a:ext uri="{FF2B5EF4-FFF2-40B4-BE49-F238E27FC236}">
                <a16:creationId xmlns:a16="http://schemas.microsoft.com/office/drawing/2014/main" id="{9540699D-4FEB-BC3A-39AB-B8624A9F0E04}"/>
              </a:ext>
            </a:extLst>
          </p:cNvPr>
          <p:cNvGrpSpPr/>
          <p:nvPr/>
        </p:nvGrpSpPr>
        <p:grpSpPr>
          <a:xfrm>
            <a:off x="1028700" y="5408665"/>
            <a:ext cx="15240000" cy="674030"/>
            <a:chOff x="0" y="154597"/>
            <a:chExt cx="1035847" cy="543833"/>
          </a:xfrm>
        </p:grpSpPr>
        <p:sp>
          <p:nvSpPr>
            <p:cNvPr id="12" name="Freeform 10">
              <a:extLst>
                <a:ext uri="{FF2B5EF4-FFF2-40B4-BE49-F238E27FC236}">
                  <a16:creationId xmlns:a16="http://schemas.microsoft.com/office/drawing/2014/main" id="{CD48041E-443A-873B-3419-8AEE517DED98}"/>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dirty="0"/>
            </a:p>
          </p:txBody>
        </p:sp>
        <p:sp>
          <p:nvSpPr>
            <p:cNvPr id="13" name="TextBox 11">
              <a:extLst>
                <a:ext uri="{FF2B5EF4-FFF2-40B4-BE49-F238E27FC236}">
                  <a16:creationId xmlns:a16="http://schemas.microsoft.com/office/drawing/2014/main" id="{3486F5AC-0710-6E0C-A12E-7F96D1870D33}"/>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US" sz="1700" dirty="0">
                  <a:latin typeface="DM Sans Medium" pitchFamily="2" charset="0"/>
                </a:rPr>
                <a:t>After merging the two tables, we grouped them by city and realized revenue, then calculated the sum to find the revenue realized per city.</a:t>
              </a:r>
            </a:p>
          </p:txBody>
        </p:sp>
      </p:grpSp>
      <p:pic>
        <p:nvPicPr>
          <p:cNvPr id="8" name="Picture 7" descr="A screenshot of a computer&#10;&#10;Description automatically generated">
            <a:extLst>
              <a:ext uri="{FF2B5EF4-FFF2-40B4-BE49-F238E27FC236}">
                <a16:creationId xmlns:a16="http://schemas.microsoft.com/office/drawing/2014/main" id="{D7F3120D-AADD-6E40-7D74-730135D916F3}"/>
              </a:ext>
            </a:extLst>
          </p:cNvPr>
          <p:cNvPicPr>
            <a:picLocks noChangeAspect="1"/>
          </p:cNvPicPr>
          <p:nvPr/>
        </p:nvPicPr>
        <p:blipFill rotWithShape="1">
          <a:blip r:embed="rId4">
            <a:extLst>
              <a:ext uri="{28A0092B-C50C-407E-A947-70E740481C1C}">
                <a14:useLocalDpi xmlns:a14="http://schemas.microsoft.com/office/drawing/2010/main" val="0"/>
              </a:ext>
            </a:extLst>
          </a:blip>
          <a:srcRect l="8082" t="37037" b="36639"/>
          <a:stretch/>
        </p:blipFill>
        <p:spPr>
          <a:xfrm>
            <a:off x="1038204" y="2092429"/>
            <a:ext cx="12132623" cy="270789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62EC55C-008D-47BA-5833-3162278924DC}"/>
              </a:ext>
            </a:extLst>
          </p:cNvPr>
          <p:cNvPicPr>
            <a:picLocks noChangeAspect="1"/>
          </p:cNvPicPr>
          <p:nvPr/>
        </p:nvPicPr>
        <p:blipFill rotWithShape="1">
          <a:blip r:embed="rId4">
            <a:extLst>
              <a:ext uri="{28A0092B-C50C-407E-A947-70E740481C1C}">
                <a14:useLocalDpi xmlns:a14="http://schemas.microsoft.com/office/drawing/2010/main" val="0"/>
              </a:ext>
            </a:extLst>
          </a:blip>
          <a:srcRect l="8082" t="63360" b="15605"/>
          <a:stretch/>
        </p:blipFill>
        <p:spPr>
          <a:xfrm>
            <a:off x="1028700" y="6691040"/>
            <a:ext cx="12132623" cy="2163855"/>
          </a:xfrm>
          <a:prstGeom prst="rect">
            <a:avLst/>
          </a:prstGeom>
        </p:spPr>
      </p:pic>
    </p:spTree>
    <p:extLst>
      <p:ext uri="{BB962C8B-B14F-4D97-AF65-F5344CB8AC3E}">
        <p14:creationId xmlns:p14="http://schemas.microsoft.com/office/powerpoint/2010/main" val="1564606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5438520" y="-805780"/>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0" name="TextBox 30"/>
          <p:cNvSpPr txBox="1"/>
          <p:nvPr/>
        </p:nvSpPr>
        <p:spPr>
          <a:xfrm>
            <a:off x="1028700" y="266700"/>
            <a:ext cx="10546360" cy="1217385"/>
          </a:xfrm>
          <a:prstGeom prst="rect">
            <a:avLst/>
          </a:prstGeom>
        </p:spPr>
        <p:txBody>
          <a:bodyPr lIns="0" tIns="0" rIns="0" bIns="0" rtlCol="0" anchor="t">
            <a:spAutoFit/>
          </a:bodyPr>
          <a:lstStyle/>
          <a:p>
            <a:pPr marL="0" lvl="0" indent="0" algn="l">
              <a:lnSpc>
                <a:spcPts val="9750"/>
              </a:lnSpc>
            </a:pPr>
            <a:r>
              <a:rPr lang="en-US" sz="7500" dirty="0">
                <a:solidFill>
                  <a:srgbClr val="000000"/>
                </a:solidFill>
                <a:latin typeface="DM Sans Bold" charset="0"/>
              </a:rPr>
              <a:t>Analysis Insights</a:t>
            </a:r>
          </a:p>
        </p:txBody>
      </p:sp>
      <p:sp>
        <p:nvSpPr>
          <p:cNvPr id="2" name="TextBox 1">
            <a:extLst>
              <a:ext uri="{FF2B5EF4-FFF2-40B4-BE49-F238E27FC236}">
                <a16:creationId xmlns:a16="http://schemas.microsoft.com/office/drawing/2014/main" id="{3B406ACF-548A-9931-44E7-D1279A95703D}"/>
              </a:ext>
            </a:extLst>
          </p:cNvPr>
          <p:cNvSpPr txBox="1"/>
          <p:nvPr/>
        </p:nvSpPr>
        <p:spPr>
          <a:xfrm>
            <a:off x="957470" y="1790700"/>
            <a:ext cx="8001000" cy="369332"/>
          </a:xfrm>
          <a:prstGeom prst="rect">
            <a:avLst/>
          </a:prstGeom>
          <a:noFill/>
        </p:spPr>
        <p:txBody>
          <a:bodyPr wrap="square" rtlCol="0">
            <a:spAutoFit/>
          </a:bodyPr>
          <a:lstStyle/>
          <a:p>
            <a:r>
              <a:rPr lang="en-US" b="1" dirty="0">
                <a:solidFill>
                  <a:srgbClr val="000000"/>
                </a:solidFill>
                <a:latin typeface="DM Sans" pitchFamily="2" charset="0"/>
              </a:rPr>
              <a:t>(7) Print month by month revenue</a:t>
            </a:r>
          </a:p>
        </p:txBody>
      </p:sp>
      <p:grpSp>
        <p:nvGrpSpPr>
          <p:cNvPr id="6" name="Group 9">
            <a:extLst>
              <a:ext uri="{FF2B5EF4-FFF2-40B4-BE49-F238E27FC236}">
                <a16:creationId xmlns:a16="http://schemas.microsoft.com/office/drawing/2014/main" id="{9540699D-4FEB-BC3A-39AB-B8624A9F0E04}"/>
              </a:ext>
            </a:extLst>
          </p:cNvPr>
          <p:cNvGrpSpPr/>
          <p:nvPr/>
        </p:nvGrpSpPr>
        <p:grpSpPr>
          <a:xfrm>
            <a:off x="1028700" y="6145870"/>
            <a:ext cx="15240000" cy="521630"/>
            <a:chOff x="0" y="154597"/>
            <a:chExt cx="1035847" cy="543833"/>
          </a:xfrm>
        </p:grpSpPr>
        <p:sp>
          <p:nvSpPr>
            <p:cNvPr id="12" name="Freeform 10">
              <a:extLst>
                <a:ext uri="{FF2B5EF4-FFF2-40B4-BE49-F238E27FC236}">
                  <a16:creationId xmlns:a16="http://schemas.microsoft.com/office/drawing/2014/main" id="{CD48041E-443A-873B-3419-8AEE517DED98}"/>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dirty="0"/>
            </a:p>
          </p:txBody>
        </p:sp>
        <p:sp>
          <p:nvSpPr>
            <p:cNvPr id="13" name="TextBox 11">
              <a:extLst>
                <a:ext uri="{FF2B5EF4-FFF2-40B4-BE49-F238E27FC236}">
                  <a16:creationId xmlns:a16="http://schemas.microsoft.com/office/drawing/2014/main" id="{3486F5AC-0710-6E0C-A12E-7F96D1870D33}"/>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US" sz="1700" dirty="0">
                  <a:latin typeface="DM Sans Medium" pitchFamily="2" charset="0"/>
                </a:rPr>
                <a:t>After printing the date </a:t>
              </a:r>
              <a:r>
                <a:rPr lang="en-US" sz="1700" dirty="0" err="1">
                  <a:latin typeface="DM Sans Medium" pitchFamily="2" charset="0"/>
                </a:rPr>
                <a:t>dataframe</a:t>
              </a:r>
              <a:r>
                <a:rPr lang="en-US" sz="1700" dirty="0">
                  <a:latin typeface="DM Sans Medium" pitchFamily="2" charset="0"/>
                </a:rPr>
                <a:t>, I identified that there are 3 months of revenue data. I will be working on analyzing it further.</a:t>
              </a:r>
            </a:p>
          </p:txBody>
        </p:sp>
      </p:grpSp>
      <p:pic>
        <p:nvPicPr>
          <p:cNvPr id="5" name="Picture 4" descr="A screenshot of a computer&#10;&#10;Description automatically generated">
            <a:extLst>
              <a:ext uri="{FF2B5EF4-FFF2-40B4-BE49-F238E27FC236}">
                <a16:creationId xmlns:a16="http://schemas.microsoft.com/office/drawing/2014/main" id="{3975B2EB-B6FE-6E54-1DED-24273BDD41AA}"/>
              </a:ext>
            </a:extLst>
          </p:cNvPr>
          <p:cNvPicPr>
            <a:picLocks noChangeAspect="1"/>
          </p:cNvPicPr>
          <p:nvPr/>
        </p:nvPicPr>
        <p:blipFill rotWithShape="1">
          <a:blip r:embed="rId4">
            <a:extLst>
              <a:ext uri="{28A0092B-C50C-407E-A947-70E740481C1C}">
                <a14:useLocalDpi xmlns:a14="http://schemas.microsoft.com/office/drawing/2010/main" val="0"/>
              </a:ext>
            </a:extLst>
          </a:blip>
          <a:srcRect l="7857" t="23978" b="43333"/>
          <a:stretch/>
        </p:blipFill>
        <p:spPr>
          <a:xfrm>
            <a:off x="1028700" y="2451738"/>
            <a:ext cx="12162311" cy="336265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B839D39-8D82-A67D-6BAF-2A9F4CD55F52}"/>
              </a:ext>
            </a:extLst>
          </p:cNvPr>
          <p:cNvPicPr>
            <a:picLocks noChangeAspect="1"/>
          </p:cNvPicPr>
          <p:nvPr/>
        </p:nvPicPr>
        <p:blipFill rotWithShape="1">
          <a:blip r:embed="rId4">
            <a:extLst>
              <a:ext uri="{28A0092B-C50C-407E-A947-70E740481C1C}">
                <a14:useLocalDpi xmlns:a14="http://schemas.microsoft.com/office/drawing/2010/main" val="0"/>
              </a:ext>
            </a:extLst>
          </a:blip>
          <a:srcRect l="7857" t="56071" b="21707"/>
          <a:stretch/>
        </p:blipFill>
        <p:spPr>
          <a:xfrm>
            <a:off x="1022074" y="6896100"/>
            <a:ext cx="12162311" cy="2286000"/>
          </a:xfrm>
          <a:prstGeom prst="rect">
            <a:avLst/>
          </a:prstGeom>
        </p:spPr>
      </p:pic>
    </p:spTree>
    <p:extLst>
      <p:ext uri="{BB962C8B-B14F-4D97-AF65-F5344CB8AC3E}">
        <p14:creationId xmlns:p14="http://schemas.microsoft.com/office/powerpoint/2010/main" val="3265748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62025"/>
            <a:ext cx="11210807" cy="1209670"/>
          </a:xfrm>
          <a:prstGeom prst="rect">
            <a:avLst/>
          </a:prstGeom>
        </p:spPr>
        <p:txBody>
          <a:bodyPr lIns="0" tIns="0" rIns="0" bIns="0" rtlCol="0" anchor="t">
            <a:spAutoFit/>
          </a:bodyPr>
          <a:lstStyle/>
          <a:p>
            <a:pPr marL="0" marR="0" lvl="0" indent="0" algn="l" defTabSz="914400" rtl="0" eaLnBrk="1" fontAlgn="auto" latinLnBrk="0" hangingPunct="1">
              <a:lnSpc>
                <a:spcPts val="9750"/>
              </a:lnSpc>
              <a:spcBef>
                <a:spcPts val="0"/>
              </a:spcBef>
              <a:spcAft>
                <a:spcPts val="0"/>
              </a:spcAft>
              <a:buClrTx/>
              <a:buSzTx/>
              <a:buFontTx/>
              <a:buNone/>
              <a:tabLst/>
              <a:defRPr/>
            </a:pPr>
            <a:r>
              <a:rPr kumimoji="0" lang="en-US" sz="7500" b="0" i="0" u="none" strike="noStrike" kern="1200" cap="none" spc="0" normalizeH="0" baseline="0" noProof="0" dirty="0">
                <a:ln>
                  <a:noFill/>
                </a:ln>
                <a:solidFill>
                  <a:srgbClr val="000000"/>
                </a:solidFill>
                <a:effectLst/>
                <a:uLnTx/>
                <a:uFillTx/>
                <a:latin typeface="DM Sans Bold" charset="0"/>
              </a:rPr>
              <a:t>Timeline</a:t>
            </a:r>
          </a:p>
        </p:txBody>
      </p:sp>
      <p:grpSp>
        <p:nvGrpSpPr>
          <p:cNvPr id="3" name="Group 3"/>
          <p:cNvGrpSpPr/>
          <p:nvPr/>
        </p:nvGrpSpPr>
        <p:grpSpPr>
          <a:xfrm>
            <a:off x="495297" y="5677678"/>
            <a:ext cx="3260655" cy="2558563"/>
            <a:chOff x="0" y="0"/>
            <a:chExt cx="4347540" cy="3411417"/>
          </a:xfrm>
        </p:grpSpPr>
        <p:sp>
          <p:nvSpPr>
            <p:cNvPr id="4" name="TextBox 4"/>
            <p:cNvSpPr txBox="1"/>
            <p:nvPr/>
          </p:nvSpPr>
          <p:spPr>
            <a:xfrm>
              <a:off x="0" y="0"/>
              <a:ext cx="4347537" cy="1223753"/>
            </a:xfrm>
            <a:prstGeom prst="rect">
              <a:avLst/>
            </a:prstGeom>
          </p:spPr>
          <p:txBody>
            <a:bodyPr wrap="square"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kumimoji="0" lang="en-US" sz="2999" b="0" i="0" u="none" strike="noStrike" kern="1200" cap="none" spc="0" normalizeH="0" baseline="0" noProof="0" dirty="0">
                  <a:ln>
                    <a:noFill/>
                  </a:ln>
                  <a:solidFill>
                    <a:srgbClr val="000000"/>
                  </a:solidFill>
                  <a:effectLst/>
                  <a:uLnTx/>
                  <a:uFillTx/>
                  <a:latin typeface="DM Sans Bold" charset="0"/>
                  <a:cs typeface="Rubik Semi-Bold" panose="020B0604020202020204" charset="-79"/>
                </a:rPr>
                <a:t>Problem </a:t>
              </a:r>
              <a:r>
                <a:rPr lang="en-US" sz="2999" dirty="0">
                  <a:solidFill>
                    <a:srgbClr val="000000"/>
                  </a:solidFill>
                  <a:latin typeface="DM Sans Bold" charset="0"/>
                  <a:cs typeface="Rubik Semi-Bold" panose="020B0604020202020204" charset="-79"/>
                </a:rPr>
                <a:t>statement</a:t>
              </a:r>
            </a:p>
          </p:txBody>
        </p:sp>
        <p:sp>
          <p:nvSpPr>
            <p:cNvPr id="5" name="TextBox 5"/>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sp>
        <p:nvSpPr>
          <p:cNvPr id="6" name="AutoShape 6"/>
          <p:cNvSpPr/>
          <p:nvPr/>
        </p:nvSpPr>
        <p:spPr>
          <a:xfrm rot="1008" flipV="1">
            <a:off x="495298" y="4150403"/>
            <a:ext cx="17030702" cy="4990"/>
          </a:xfrm>
          <a:prstGeom prst="line">
            <a:avLst/>
          </a:prstGeom>
          <a:ln w="19050" cap="rnd">
            <a:solidFill>
              <a:srgbClr val="000000"/>
            </a:solidFill>
            <a:prstDash val="solid"/>
            <a:headEnd type="none" w="sm" len="sm"/>
            <a:tailEnd type="none" w="sm" len="sm"/>
          </a:ln>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7" name="Group 7"/>
          <p:cNvGrpSpPr/>
          <p:nvPr/>
        </p:nvGrpSpPr>
        <p:grpSpPr>
          <a:xfrm>
            <a:off x="3962400" y="3921392"/>
            <a:ext cx="410299" cy="410299"/>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p:cNvGrpSpPr/>
          <p:nvPr/>
        </p:nvGrpSpPr>
        <p:grpSpPr>
          <a:xfrm>
            <a:off x="7467600" y="3889926"/>
            <a:ext cx="410299" cy="410299"/>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 name="Group 12"/>
          <p:cNvGrpSpPr/>
          <p:nvPr/>
        </p:nvGrpSpPr>
        <p:grpSpPr>
          <a:xfrm>
            <a:off x="11049000" y="3911899"/>
            <a:ext cx="410299" cy="410299"/>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Freeform 14"/>
          <p:cNvSpPr/>
          <p:nvPr/>
        </p:nvSpPr>
        <p:spPr>
          <a:xfrm rot="256886">
            <a:off x="269993" y="3649659"/>
            <a:ext cx="1022042" cy="1124247"/>
          </a:xfrm>
          <a:custGeom>
            <a:avLst/>
            <a:gdLst/>
            <a:ahLst/>
            <a:cxnLst/>
            <a:rect l="l" t="t" r="r" b="b"/>
            <a:pathLst>
              <a:path w="1022042" h="1124247">
                <a:moveTo>
                  <a:pt x="0" y="0"/>
                </a:moveTo>
                <a:lnTo>
                  <a:pt x="1022042" y="0"/>
                </a:lnTo>
                <a:lnTo>
                  <a:pt x="1022042" y="1124247"/>
                </a:lnTo>
                <a:lnTo>
                  <a:pt x="0" y="11242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5" name="Group 15"/>
          <p:cNvGrpSpPr/>
          <p:nvPr/>
        </p:nvGrpSpPr>
        <p:grpSpPr>
          <a:xfrm>
            <a:off x="4033059" y="5677678"/>
            <a:ext cx="3260655" cy="2558563"/>
            <a:chOff x="0" y="0"/>
            <a:chExt cx="4347540" cy="3411417"/>
          </a:xfrm>
        </p:grpSpPr>
        <p:sp>
          <p:nvSpPr>
            <p:cNvPr id="16" name="TextBox 16"/>
            <p:cNvSpPr txBox="1"/>
            <p:nvPr/>
          </p:nvSpPr>
          <p:spPr>
            <a:xfrm>
              <a:off x="0" y="0"/>
              <a:ext cx="4347537" cy="1223753"/>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kumimoji="0" lang="en-US" sz="2999" b="0" i="0" u="none" strike="noStrike" kern="1200" cap="none" spc="0" normalizeH="0" baseline="0" noProof="0" dirty="0">
                  <a:ln>
                    <a:noFill/>
                  </a:ln>
                  <a:solidFill>
                    <a:srgbClr val="000000"/>
                  </a:solidFill>
                  <a:effectLst/>
                  <a:uLnTx/>
                  <a:uFillTx/>
                  <a:latin typeface="DM Sans Bold" charset="0"/>
                </a:rPr>
                <a:t>About the dataset</a:t>
              </a:r>
            </a:p>
          </p:txBody>
        </p:sp>
        <p:sp>
          <p:nvSpPr>
            <p:cNvPr id="17" name="TextBox 17"/>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18" name="Group 18"/>
          <p:cNvGrpSpPr/>
          <p:nvPr/>
        </p:nvGrpSpPr>
        <p:grpSpPr>
          <a:xfrm>
            <a:off x="7570821" y="5677678"/>
            <a:ext cx="3260655" cy="2558563"/>
            <a:chOff x="0" y="0"/>
            <a:chExt cx="4347540" cy="3411417"/>
          </a:xfrm>
        </p:grpSpPr>
        <p:sp>
          <p:nvSpPr>
            <p:cNvPr id="19" name="TextBox 19"/>
            <p:cNvSpPr txBox="1"/>
            <p:nvPr/>
          </p:nvSpPr>
          <p:spPr>
            <a:xfrm>
              <a:off x="0" y="0"/>
              <a:ext cx="4347537" cy="608201"/>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kumimoji="0" lang="en-US" sz="2999" i="0" u="none" strike="noStrike" kern="1200" cap="none" spc="0" normalizeH="0" baseline="0" noProof="0" dirty="0">
                  <a:ln>
                    <a:noFill/>
                  </a:ln>
                  <a:solidFill>
                    <a:srgbClr val="000000"/>
                  </a:solidFill>
                  <a:effectLst/>
                  <a:uLnTx/>
                  <a:uFillTx/>
                  <a:latin typeface="DM Sans Bold" charset="0"/>
                </a:rPr>
                <a:t>Data cleaning</a:t>
              </a:r>
            </a:p>
          </p:txBody>
        </p:sp>
        <p:sp>
          <p:nvSpPr>
            <p:cNvPr id="20" name="TextBox 20"/>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21" name="Group 21"/>
          <p:cNvGrpSpPr/>
          <p:nvPr/>
        </p:nvGrpSpPr>
        <p:grpSpPr>
          <a:xfrm>
            <a:off x="11108583" y="5677678"/>
            <a:ext cx="3260655" cy="2558563"/>
            <a:chOff x="0" y="0"/>
            <a:chExt cx="4347540" cy="3411417"/>
          </a:xfrm>
        </p:grpSpPr>
        <p:sp>
          <p:nvSpPr>
            <p:cNvPr id="22" name="TextBox 22"/>
            <p:cNvSpPr txBox="1"/>
            <p:nvPr/>
          </p:nvSpPr>
          <p:spPr>
            <a:xfrm>
              <a:off x="0" y="0"/>
              <a:ext cx="4347537" cy="1223753"/>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lang="en-US" sz="2999" dirty="0">
                  <a:solidFill>
                    <a:srgbClr val="000000"/>
                  </a:solidFill>
                  <a:latin typeface="DM Sans Bold" charset="0"/>
                  <a:cs typeface="Rubik Semi-Bold" panose="020B0604020202020204" charset="-79"/>
                </a:rPr>
                <a:t>Data transformation</a:t>
              </a:r>
            </a:p>
          </p:txBody>
        </p:sp>
        <p:sp>
          <p:nvSpPr>
            <p:cNvPr id="23" name="TextBox 23"/>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24" name="Group 12">
            <a:extLst>
              <a:ext uri="{FF2B5EF4-FFF2-40B4-BE49-F238E27FC236}">
                <a16:creationId xmlns:a16="http://schemas.microsoft.com/office/drawing/2014/main" id="{8AC2ADEF-3951-D9C3-31FC-7A40128A6D08}"/>
              </a:ext>
            </a:extLst>
          </p:cNvPr>
          <p:cNvGrpSpPr/>
          <p:nvPr/>
        </p:nvGrpSpPr>
        <p:grpSpPr>
          <a:xfrm>
            <a:off x="14554200" y="3895977"/>
            <a:ext cx="410299" cy="410299"/>
            <a:chOff x="0" y="0"/>
            <a:chExt cx="6350000" cy="6350000"/>
          </a:xfrm>
        </p:grpSpPr>
        <p:sp>
          <p:nvSpPr>
            <p:cNvPr id="25" name="Freeform 13">
              <a:extLst>
                <a:ext uri="{FF2B5EF4-FFF2-40B4-BE49-F238E27FC236}">
                  <a16:creationId xmlns:a16="http://schemas.microsoft.com/office/drawing/2014/main" id="{A5E97A7E-D9F5-137C-4749-5EDBD8C0453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 name="Group 21">
            <a:extLst>
              <a:ext uri="{FF2B5EF4-FFF2-40B4-BE49-F238E27FC236}">
                <a16:creationId xmlns:a16="http://schemas.microsoft.com/office/drawing/2014/main" id="{36F83BB8-B00A-4C54-DBC5-BFE9214F8943}"/>
              </a:ext>
            </a:extLst>
          </p:cNvPr>
          <p:cNvGrpSpPr/>
          <p:nvPr/>
        </p:nvGrpSpPr>
        <p:grpSpPr>
          <a:xfrm>
            <a:off x="14646345" y="5661756"/>
            <a:ext cx="3260655" cy="2558563"/>
            <a:chOff x="0" y="0"/>
            <a:chExt cx="4347540" cy="3411417"/>
          </a:xfrm>
        </p:grpSpPr>
        <p:sp>
          <p:nvSpPr>
            <p:cNvPr id="27" name="TextBox 22">
              <a:extLst>
                <a:ext uri="{FF2B5EF4-FFF2-40B4-BE49-F238E27FC236}">
                  <a16:creationId xmlns:a16="http://schemas.microsoft.com/office/drawing/2014/main" id="{075F3C68-768B-C2A0-CA10-3C1ABE930044}"/>
                </a:ext>
              </a:extLst>
            </p:cNvPr>
            <p:cNvSpPr txBox="1"/>
            <p:nvPr/>
          </p:nvSpPr>
          <p:spPr>
            <a:xfrm>
              <a:off x="0" y="0"/>
              <a:ext cx="4347537" cy="608201"/>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lang="en-US" sz="2999" dirty="0">
                  <a:solidFill>
                    <a:srgbClr val="000000"/>
                  </a:solidFill>
                  <a:latin typeface="DM Sans Bold" charset="0"/>
                  <a:cs typeface="Rubik Semi-Bold" panose="020B0604020202020204" charset="-79"/>
                </a:rPr>
                <a:t>Analysis Insights</a:t>
              </a:r>
            </a:p>
          </p:txBody>
        </p:sp>
        <p:sp>
          <p:nvSpPr>
            <p:cNvPr id="28" name="TextBox 23">
              <a:extLst>
                <a:ext uri="{FF2B5EF4-FFF2-40B4-BE49-F238E27FC236}">
                  <a16:creationId xmlns:a16="http://schemas.microsoft.com/office/drawing/2014/main" id="{D31DF757-8989-7BF6-7DD8-A5FF52C6D19C}"/>
                </a:ext>
              </a:extLst>
            </p:cNvPr>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5438520" y="-805780"/>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0" name="TextBox 30"/>
          <p:cNvSpPr txBox="1"/>
          <p:nvPr/>
        </p:nvSpPr>
        <p:spPr>
          <a:xfrm>
            <a:off x="1028700" y="266700"/>
            <a:ext cx="10546360" cy="1217385"/>
          </a:xfrm>
          <a:prstGeom prst="rect">
            <a:avLst/>
          </a:prstGeom>
        </p:spPr>
        <p:txBody>
          <a:bodyPr lIns="0" tIns="0" rIns="0" bIns="0" rtlCol="0" anchor="t">
            <a:spAutoFit/>
          </a:bodyPr>
          <a:lstStyle/>
          <a:p>
            <a:pPr marL="0" lvl="0" indent="0" algn="l">
              <a:lnSpc>
                <a:spcPts val="9750"/>
              </a:lnSpc>
            </a:pPr>
            <a:r>
              <a:rPr lang="en-US" sz="7500" dirty="0">
                <a:solidFill>
                  <a:srgbClr val="000000"/>
                </a:solidFill>
                <a:latin typeface="DM Sans Bold" charset="0"/>
              </a:rPr>
              <a:t>Analysis Insights</a:t>
            </a:r>
          </a:p>
        </p:txBody>
      </p:sp>
      <p:grpSp>
        <p:nvGrpSpPr>
          <p:cNvPr id="6" name="Group 9">
            <a:extLst>
              <a:ext uri="{FF2B5EF4-FFF2-40B4-BE49-F238E27FC236}">
                <a16:creationId xmlns:a16="http://schemas.microsoft.com/office/drawing/2014/main" id="{9540699D-4FEB-BC3A-39AB-B8624A9F0E04}"/>
              </a:ext>
            </a:extLst>
          </p:cNvPr>
          <p:cNvGrpSpPr/>
          <p:nvPr/>
        </p:nvGrpSpPr>
        <p:grpSpPr>
          <a:xfrm>
            <a:off x="1028700" y="1903639"/>
            <a:ext cx="16116300" cy="533400"/>
            <a:chOff x="0" y="154597"/>
            <a:chExt cx="1035847" cy="543833"/>
          </a:xfrm>
        </p:grpSpPr>
        <p:sp>
          <p:nvSpPr>
            <p:cNvPr id="12" name="Freeform 10">
              <a:extLst>
                <a:ext uri="{FF2B5EF4-FFF2-40B4-BE49-F238E27FC236}">
                  <a16:creationId xmlns:a16="http://schemas.microsoft.com/office/drawing/2014/main" id="{CD48041E-443A-873B-3419-8AEE517DED98}"/>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dirty="0"/>
            </a:p>
          </p:txBody>
        </p:sp>
        <p:sp>
          <p:nvSpPr>
            <p:cNvPr id="13" name="TextBox 11">
              <a:extLst>
                <a:ext uri="{FF2B5EF4-FFF2-40B4-BE49-F238E27FC236}">
                  <a16:creationId xmlns:a16="http://schemas.microsoft.com/office/drawing/2014/main" id="{3486F5AC-0710-6E0C-A12E-7F96D1870D33}"/>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US" sz="1700" dirty="0">
                  <a:latin typeface="DM Sans Medium" pitchFamily="2" charset="0"/>
                </a:rPr>
                <a:t> In the "</a:t>
              </a:r>
              <a:r>
                <a:rPr lang="en-US" sz="1700" dirty="0" err="1">
                  <a:latin typeface="DM Sans Medium" pitchFamily="2" charset="0"/>
                </a:rPr>
                <a:t>df_booking</a:t>
              </a:r>
              <a:r>
                <a:rPr lang="en-US" sz="1700" dirty="0">
                  <a:latin typeface="DM Sans Medium" pitchFamily="2" charset="0"/>
                </a:rPr>
                <a:t>" </a:t>
              </a:r>
              <a:r>
                <a:rPr lang="en-US" sz="1700" dirty="0" err="1">
                  <a:latin typeface="DM Sans Medium" pitchFamily="2" charset="0"/>
                </a:rPr>
                <a:t>dataframe</a:t>
              </a:r>
              <a:r>
                <a:rPr lang="en-US" sz="1700" dirty="0">
                  <a:latin typeface="DM Sans Medium" pitchFamily="2" charset="0"/>
                </a:rPr>
                <a:t> table, we have all the transaction data. To find the revenue realized per month, we must merge the two tables to calculate it. </a:t>
              </a:r>
            </a:p>
          </p:txBody>
        </p:sp>
      </p:grpSp>
      <p:pic>
        <p:nvPicPr>
          <p:cNvPr id="4" name="Picture 3" descr="A screenshot of a computer&#10;&#10;Description automatically generated">
            <a:extLst>
              <a:ext uri="{FF2B5EF4-FFF2-40B4-BE49-F238E27FC236}">
                <a16:creationId xmlns:a16="http://schemas.microsoft.com/office/drawing/2014/main" id="{60CC1492-209E-D741-9AC7-AA9947A3319D}"/>
              </a:ext>
            </a:extLst>
          </p:cNvPr>
          <p:cNvPicPr>
            <a:picLocks noChangeAspect="1"/>
          </p:cNvPicPr>
          <p:nvPr/>
        </p:nvPicPr>
        <p:blipFill rotWithShape="1">
          <a:blip r:embed="rId4">
            <a:extLst>
              <a:ext uri="{28A0092B-C50C-407E-A947-70E740481C1C}">
                <a14:useLocalDpi xmlns:a14="http://schemas.microsoft.com/office/drawing/2010/main" val="0"/>
              </a:ext>
            </a:extLst>
          </a:blip>
          <a:srcRect l="7857" t="38889" b="29259"/>
          <a:stretch/>
        </p:blipFill>
        <p:spPr>
          <a:xfrm>
            <a:off x="998883" y="2856593"/>
            <a:ext cx="12162311" cy="32766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77462B37-D9E7-1096-98BA-CF218255875D}"/>
              </a:ext>
            </a:extLst>
          </p:cNvPr>
          <p:cNvPicPr>
            <a:picLocks noChangeAspect="1"/>
          </p:cNvPicPr>
          <p:nvPr/>
        </p:nvPicPr>
        <p:blipFill rotWithShape="1">
          <a:blip r:embed="rId4">
            <a:extLst>
              <a:ext uri="{28A0092B-C50C-407E-A947-70E740481C1C}">
                <a14:useLocalDpi xmlns:a14="http://schemas.microsoft.com/office/drawing/2010/main" val="0"/>
              </a:ext>
            </a:extLst>
          </a:blip>
          <a:srcRect l="7857" t="73430" b="11755"/>
          <a:stretch/>
        </p:blipFill>
        <p:spPr>
          <a:xfrm>
            <a:off x="1032013" y="7505700"/>
            <a:ext cx="12162311" cy="1524000"/>
          </a:xfrm>
          <a:prstGeom prst="rect">
            <a:avLst/>
          </a:prstGeom>
        </p:spPr>
      </p:pic>
      <p:grpSp>
        <p:nvGrpSpPr>
          <p:cNvPr id="9" name="Group 9">
            <a:extLst>
              <a:ext uri="{FF2B5EF4-FFF2-40B4-BE49-F238E27FC236}">
                <a16:creationId xmlns:a16="http://schemas.microsoft.com/office/drawing/2014/main" id="{A3126DC0-8585-1BD1-D4C5-B6ED99008A47}"/>
              </a:ext>
            </a:extLst>
          </p:cNvPr>
          <p:cNvGrpSpPr/>
          <p:nvPr/>
        </p:nvGrpSpPr>
        <p:grpSpPr>
          <a:xfrm>
            <a:off x="1085850" y="6552747"/>
            <a:ext cx="16116300" cy="533398"/>
            <a:chOff x="0" y="154597"/>
            <a:chExt cx="1035847" cy="543833"/>
          </a:xfrm>
        </p:grpSpPr>
        <p:sp>
          <p:nvSpPr>
            <p:cNvPr id="10" name="Freeform 10">
              <a:extLst>
                <a:ext uri="{FF2B5EF4-FFF2-40B4-BE49-F238E27FC236}">
                  <a16:creationId xmlns:a16="http://schemas.microsoft.com/office/drawing/2014/main" id="{6D38A0A0-AA63-407F-F4A3-C181D08B2C6E}"/>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dirty="0"/>
            </a:p>
          </p:txBody>
        </p:sp>
        <p:sp>
          <p:nvSpPr>
            <p:cNvPr id="11" name="TextBox 11">
              <a:extLst>
                <a:ext uri="{FF2B5EF4-FFF2-40B4-BE49-F238E27FC236}">
                  <a16:creationId xmlns:a16="http://schemas.microsoft.com/office/drawing/2014/main" id="{4F5DA605-1B57-6F5A-0A45-5D84EAA46E04}"/>
                </a:ext>
              </a:extLst>
            </p:cNvPr>
            <p:cNvSpPr txBox="1"/>
            <p:nvPr/>
          </p:nvSpPr>
          <p:spPr>
            <a:xfrm>
              <a:off x="0" y="154597"/>
              <a:ext cx="1035847" cy="543832"/>
            </a:xfrm>
            <a:prstGeom prst="rect">
              <a:avLst/>
            </a:prstGeom>
          </p:spPr>
          <p:txBody>
            <a:bodyPr lIns="50800" tIns="50800" rIns="50800" bIns="50800" rtlCol="0" anchor="ctr"/>
            <a:lstStyle/>
            <a:p>
              <a:pPr>
                <a:lnSpc>
                  <a:spcPts val="2100"/>
                </a:lnSpc>
              </a:pPr>
              <a:r>
                <a:rPr lang="en-US" sz="1700" dirty="0">
                  <a:latin typeface="DM Sans Medium" pitchFamily="2" charset="0"/>
                </a:rPr>
                <a:t>After merging, we group by date and revenue realized to calculate revenue realized by month.</a:t>
              </a:r>
            </a:p>
          </p:txBody>
        </p:sp>
      </p:grpSp>
    </p:spTree>
    <p:extLst>
      <p:ext uri="{BB962C8B-B14F-4D97-AF65-F5344CB8AC3E}">
        <p14:creationId xmlns:p14="http://schemas.microsoft.com/office/powerpoint/2010/main" val="1519432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5438520" y="-805780"/>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0" name="TextBox 30"/>
          <p:cNvSpPr txBox="1"/>
          <p:nvPr/>
        </p:nvSpPr>
        <p:spPr>
          <a:xfrm>
            <a:off x="1028700" y="266700"/>
            <a:ext cx="10546360" cy="1217385"/>
          </a:xfrm>
          <a:prstGeom prst="rect">
            <a:avLst/>
          </a:prstGeom>
        </p:spPr>
        <p:txBody>
          <a:bodyPr lIns="0" tIns="0" rIns="0" bIns="0" rtlCol="0" anchor="t">
            <a:spAutoFit/>
          </a:bodyPr>
          <a:lstStyle/>
          <a:p>
            <a:pPr marL="0" lvl="0" indent="0" algn="l">
              <a:lnSpc>
                <a:spcPts val="9750"/>
              </a:lnSpc>
            </a:pPr>
            <a:r>
              <a:rPr lang="en-US" sz="7500" dirty="0">
                <a:solidFill>
                  <a:srgbClr val="000000"/>
                </a:solidFill>
                <a:latin typeface="DM Sans Bold" charset="0"/>
              </a:rPr>
              <a:t>Analysis Insights</a:t>
            </a:r>
          </a:p>
        </p:txBody>
      </p:sp>
      <p:sp>
        <p:nvSpPr>
          <p:cNvPr id="2" name="TextBox 1">
            <a:extLst>
              <a:ext uri="{FF2B5EF4-FFF2-40B4-BE49-F238E27FC236}">
                <a16:creationId xmlns:a16="http://schemas.microsoft.com/office/drawing/2014/main" id="{3B406ACF-548A-9931-44E7-D1279A95703D}"/>
              </a:ext>
            </a:extLst>
          </p:cNvPr>
          <p:cNvSpPr txBox="1"/>
          <p:nvPr/>
        </p:nvSpPr>
        <p:spPr>
          <a:xfrm>
            <a:off x="957470" y="1947573"/>
            <a:ext cx="8001000" cy="369332"/>
          </a:xfrm>
          <a:prstGeom prst="rect">
            <a:avLst/>
          </a:prstGeom>
          <a:noFill/>
        </p:spPr>
        <p:txBody>
          <a:bodyPr wrap="square" rtlCol="0">
            <a:spAutoFit/>
          </a:bodyPr>
          <a:lstStyle/>
          <a:p>
            <a:r>
              <a:rPr lang="en-US" b="1" dirty="0">
                <a:solidFill>
                  <a:srgbClr val="000000"/>
                </a:solidFill>
                <a:latin typeface="DM Sans" pitchFamily="2" charset="0"/>
              </a:rPr>
              <a:t>(8) Print revenue realized per hotel type</a:t>
            </a:r>
          </a:p>
        </p:txBody>
      </p:sp>
      <p:pic>
        <p:nvPicPr>
          <p:cNvPr id="9" name="Picture 8" descr="A screenshot of a computer&#10;&#10;Description automatically generated">
            <a:extLst>
              <a:ext uri="{FF2B5EF4-FFF2-40B4-BE49-F238E27FC236}">
                <a16:creationId xmlns:a16="http://schemas.microsoft.com/office/drawing/2014/main" id="{2946AC59-8CD1-FB10-727E-DAE7F381A6D0}"/>
              </a:ext>
            </a:extLst>
          </p:cNvPr>
          <p:cNvPicPr>
            <a:picLocks noChangeAspect="1"/>
          </p:cNvPicPr>
          <p:nvPr/>
        </p:nvPicPr>
        <p:blipFill rotWithShape="1">
          <a:blip r:embed="rId4">
            <a:extLst>
              <a:ext uri="{28A0092B-C50C-407E-A947-70E740481C1C}">
                <a14:useLocalDpi xmlns:a14="http://schemas.microsoft.com/office/drawing/2010/main" val="0"/>
              </a:ext>
            </a:extLst>
          </a:blip>
          <a:srcRect l="7857" t="31464" b="32981"/>
          <a:stretch/>
        </p:blipFill>
        <p:spPr>
          <a:xfrm>
            <a:off x="1012135" y="2780393"/>
            <a:ext cx="12162311" cy="3657600"/>
          </a:xfrm>
          <a:prstGeom prst="rect">
            <a:avLst/>
          </a:prstGeom>
        </p:spPr>
      </p:pic>
      <p:sp>
        <p:nvSpPr>
          <p:cNvPr id="10" name="TextBox 9">
            <a:extLst>
              <a:ext uri="{FF2B5EF4-FFF2-40B4-BE49-F238E27FC236}">
                <a16:creationId xmlns:a16="http://schemas.microsoft.com/office/drawing/2014/main" id="{BD627019-399E-3814-7B48-C7B444CD93FE}"/>
              </a:ext>
            </a:extLst>
          </p:cNvPr>
          <p:cNvSpPr txBox="1"/>
          <p:nvPr/>
        </p:nvSpPr>
        <p:spPr>
          <a:xfrm>
            <a:off x="957470" y="6901481"/>
            <a:ext cx="8001000" cy="369332"/>
          </a:xfrm>
          <a:prstGeom prst="rect">
            <a:avLst/>
          </a:prstGeom>
          <a:noFill/>
        </p:spPr>
        <p:txBody>
          <a:bodyPr wrap="square" rtlCol="0">
            <a:spAutoFit/>
          </a:bodyPr>
          <a:lstStyle/>
          <a:p>
            <a:r>
              <a:rPr lang="en-US" b="1" dirty="0">
                <a:solidFill>
                  <a:srgbClr val="000000"/>
                </a:solidFill>
                <a:latin typeface="DM Sans" pitchFamily="2" charset="0"/>
              </a:rPr>
              <a:t> (9) Print average rating per city</a:t>
            </a:r>
          </a:p>
        </p:txBody>
      </p:sp>
      <p:pic>
        <p:nvPicPr>
          <p:cNvPr id="14" name="Picture 13" descr="A screenshot of a computer&#10;&#10;Description automatically generated">
            <a:extLst>
              <a:ext uri="{FF2B5EF4-FFF2-40B4-BE49-F238E27FC236}">
                <a16:creationId xmlns:a16="http://schemas.microsoft.com/office/drawing/2014/main" id="{9C741B60-FCA7-55F0-BBD3-2A26EAAD6406}"/>
              </a:ext>
            </a:extLst>
          </p:cNvPr>
          <p:cNvPicPr>
            <a:picLocks noChangeAspect="1"/>
          </p:cNvPicPr>
          <p:nvPr/>
        </p:nvPicPr>
        <p:blipFill rotWithShape="1">
          <a:blip r:embed="rId4">
            <a:extLst>
              <a:ext uri="{28A0092B-C50C-407E-A947-70E740481C1C}">
                <a14:useLocalDpi xmlns:a14="http://schemas.microsoft.com/office/drawing/2010/main" val="0"/>
              </a:ext>
            </a:extLst>
          </a:blip>
          <a:srcRect l="7857" t="75185" b="7777"/>
          <a:stretch/>
        </p:blipFill>
        <p:spPr>
          <a:xfrm>
            <a:off x="957470" y="7734300"/>
            <a:ext cx="12162311" cy="1752600"/>
          </a:xfrm>
          <a:prstGeom prst="rect">
            <a:avLst/>
          </a:prstGeom>
        </p:spPr>
      </p:pic>
    </p:spTree>
    <p:extLst>
      <p:ext uri="{BB962C8B-B14F-4D97-AF65-F5344CB8AC3E}">
        <p14:creationId xmlns:p14="http://schemas.microsoft.com/office/powerpoint/2010/main" val="868279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5438520" y="-805780"/>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0" name="TextBox 30"/>
          <p:cNvSpPr txBox="1"/>
          <p:nvPr/>
        </p:nvSpPr>
        <p:spPr>
          <a:xfrm>
            <a:off x="1028700" y="266700"/>
            <a:ext cx="10546360" cy="1217385"/>
          </a:xfrm>
          <a:prstGeom prst="rect">
            <a:avLst/>
          </a:prstGeom>
        </p:spPr>
        <p:txBody>
          <a:bodyPr lIns="0" tIns="0" rIns="0" bIns="0" rtlCol="0" anchor="t">
            <a:spAutoFit/>
          </a:bodyPr>
          <a:lstStyle/>
          <a:p>
            <a:pPr marL="0" lvl="0" indent="0" algn="l">
              <a:lnSpc>
                <a:spcPts val="9750"/>
              </a:lnSpc>
            </a:pPr>
            <a:r>
              <a:rPr lang="en-US" sz="7500" dirty="0">
                <a:solidFill>
                  <a:srgbClr val="000000"/>
                </a:solidFill>
                <a:latin typeface="DM Sans Bold" charset="0"/>
              </a:rPr>
              <a:t>Analysis Insights</a:t>
            </a:r>
          </a:p>
        </p:txBody>
      </p:sp>
      <p:sp>
        <p:nvSpPr>
          <p:cNvPr id="2" name="TextBox 1">
            <a:extLst>
              <a:ext uri="{FF2B5EF4-FFF2-40B4-BE49-F238E27FC236}">
                <a16:creationId xmlns:a16="http://schemas.microsoft.com/office/drawing/2014/main" id="{3B406ACF-548A-9931-44E7-D1279A95703D}"/>
              </a:ext>
            </a:extLst>
          </p:cNvPr>
          <p:cNvSpPr txBox="1"/>
          <p:nvPr/>
        </p:nvSpPr>
        <p:spPr>
          <a:xfrm>
            <a:off x="957470" y="2096829"/>
            <a:ext cx="8001000" cy="369332"/>
          </a:xfrm>
          <a:prstGeom prst="rect">
            <a:avLst/>
          </a:prstGeom>
          <a:noFill/>
        </p:spPr>
        <p:txBody>
          <a:bodyPr wrap="square" rtlCol="0">
            <a:spAutoFit/>
          </a:bodyPr>
          <a:lstStyle/>
          <a:p>
            <a:r>
              <a:rPr lang="en-US" b="1" dirty="0">
                <a:solidFill>
                  <a:srgbClr val="000000"/>
                </a:solidFill>
                <a:latin typeface="DM Sans" pitchFamily="2" charset="0"/>
              </a:rPr>
              <a:t>(10) Print a pie chart of revenue realized per booking platform</a:t>
            </a:r>
          </a:p>
        </p:txBody>
      </p:sp>
      <p:pic>
        <p:nvPicPr>
          <p:cNvPr id="4" name="Picture 3" descr="A screenshot of a computer&#10;&#10;Description automatically generated">
            <a:extLst>
              <a:ext uri="{FF2B5EF4-FFF2-40B4-BE49-F238E27FC236}">
                <a16:creationId xmlns:a16="http://schemas.microsoft.com/office/drawing/2014/main" id="{6455C2E9-C906-0CDD-1D56-9BC95C159600}"/>
              </a:ext>
            </a:extLst>
          </p:cNvPr>
          <p:cNvPicPr>
            <a:picLocks noChangeAspect="1"/>
          </p:cNvPicPr>
          <p:nvPr/>
        </p:nvPicPr>
        <p:blipFill rotWithShape="1">
          <a:blip r:embed="rId4">
            <a:extLst>
              <a:ext uri="{28A0092B-C50C-407E-A947-70E740481C1C}">
                <a14:useLocalDpi xmlns:a14="http://schemas.microsoft.com/office/drawing/2010/main" val="0"/>
              </a:ext>
            </a:extLst>
          </a:blip>
          <a:srcRect l="7857" t="22523" b="18148"/>
          <a:stretch/>
        </p:blipFill>
        <p:spPr>
          <a:xfrm>
            <a:off x="1028700" y="3078904"/>
            <a:ext cx="12162311" cy="6103196"/>
          </a:xfrm>
          <a:prstGeom prst="rect">
            <a:avLst/>
          </a:prstGeom>
        </p:spPr>
      </p:pic>
    </p:spTree>
    <p:extLst>
      <p:ext uri="{BB962C8B-B14F-4D97-AF65-F5344CB8AC3E}">
        <p14:creationId xmlns:p14="http://schemas.microsoft.com/office/powerpoint/2010/main" val="320163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74769" y="491014"/>
            <a:ext cx="1807432" cy="1375886"/>
          </a:xfrm>
          <a:custGeom>
            <a:avLst/>
            <a:gdLst/>
            <a:ahLst/>
            <a:cxnLst/>
            <a:rect l="l" t="t" r="r" b="b"/>
            <a:pathLst>
              <a:path w="1938465" h="1452086">
                <a:moveTo>
                  <a:pt x="0" y="0"/>
                </a:moveTo>
                <a:lnTo>
                  <a:pt x="1938464" y="0"/>
                </a:lnTo>
                <a:lnTo>
                  <a:pt x="1938464" y="1452086"/>
                </a:lnTo>
                <a:lnTo>
                  <a:pt x="0" y="14520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8" name="TextBox 8"/>
          <p:cNvSpPr txBox="1"/>
          <p:nvPr/>
        </p:nvSpPr>
        <p:spPr>
          <a:xfrm>
            <a:off x="4718244" y="64537"/>
            <a:ext cx="8851511" cy="1230465"/>
          </a:xfrm>
          <a:prstGeom prst="rect">
            <a:avLst/>
          </a:prstGeom>
        </p:spPr>
        <p:txBody>
          <a:bodyPr wrap="square" lIns="0" tIns="0" rIns="0" bIns="0" rtlCol="0" anchor="t">
            <a:spAutoFit/>
          </a:bodyPr>
          <a:lstStyle/>
          <a:p>
            <a:pPr marL="0" lvl="0" indent="0" algn="ctr">
              <a:lnSpc>
                <a:spcPts val="9750"/>
              </a:lnSpc>
            </a:pPr>
            <a:r>
              <a:rPr lang="en-IN" sz="6600" dirty="0">
                <a:solidFill>
                  <a:srgbClr val="000000"/>
                </a:solidFill>
                <a:latin typeface="DM Sans Bold" charset="0"/>
              </a:rPr>
              <a:t>INSIGHTS</a:t>
            </a:r>
            <a:endParaRPr lang="en-US" sz="6600" dirty="0">
              <a:solidFill>
                <a:srgbClr val="000000"/>
              </a:solidFill>
              <a:latin typeface="DM Sans Bold" charset="0"/>
            </a:endParaRPr>
          </a:p>
        </p:txBody>
      </p:sp>
      <p:sp>
        <p:nvSpPr>
          <p:cNvPr id="19" name="TextBox 2">
            <a:extLst>
              <a:ext uri="{FF2B5EF4-FFF2-40B4-BE49-F238E27FC236}">
                <a16:creationId xmlns:a16="http://schemas.microsoft.com/office/drawing/2014/main" id="{A2415073-25D2-B238-FC2C-70DA0912C82F}"/>
              </a:ext>
            </a:extLst>
          </p:cNvPr>
          <p:cNvSpPr txBox="1"/>
          <p:nvPr/>
        </p:nvSpPr>
        <p:spPr>
          <a:xfrm>
            <a:off x="762000" y="1295002"/>
            <a:ext cx="5524499" cy="1089144"/>
          </a:xfrm>
          <a:prstGeom prst="rect">
            <a:avLst/>
          </a:prstGeom>
        </p:spPr>
        <p:txBody>
          <a:bodyPr wrap="square" lIns="0" tIns="0" rIns="0" bIns="0" rtlCol="0" anchor="t">
            <a:spAutoFit/>
          </a:bodyPr>
          <a:lstStyle/>
          <a:p>
            <a:pPr marL="0" marR="0" lvl="0" indent="0" algn="l" defTabSz="914400" rtl="0" eaLnBrk="1" fontAlgn="auto" latinLnBrk="0" hangingPunct="1">
              <a:lnSpc>
                <a:spcPts val="9750"/>
              </a:lnSpc>
              <a:spcBef>
                <a:spcPts val="0"/>
              </a:spcBef>
              <a:spcAft>
                <a:spcPts val="0"/>
              </a:spcAft>
              <a:buClrTx/>
              <a:buSzTx/>
              <a:buFontTx/>
              <a:buNone/>
              <a:tabLst/>
              <a:defRPr/>
            </a:pPr>
            <a:r>
              <a:rPr lang="en-IN" sz="3600" dirty="0">
                <a:latin typeface="DM Sans Bold" charset="0"/>
              </a:rPr>
              <a:t>Revenue Insights:</a:t>
            </a:r>
            <a:endParaRPr kumimoji="0" lang="en-US" sz="3600" b="0" i="0" u="none" strike="noStrike" kern="1200" cap="none" spc="0" normalizeH="0" baseline="0" noProof="0" dirty="0">
              <a:ln>
                <a:noFill/>
              </a:ln>
              <a:solidFill>
                <a:srgbClr val="000000"/>
              </a:solidFill>
              <a:effectLst/>
              <a:uLnTx/>
              <a:uFillTx/>
              <a:latin typeface="DM Sans Bold" charset="0"/>
            </a:endParaRPr>
          </a:p>
        </p:txBody>
      </p:sp>
      <p:graphicFrame>
        <p:nvGraphicFramePr>
          <p:cNvPr id="23" name="Table 22">
            <a:extLst>
              <a:ext uri="{FF2B5EF4-FFF2-40B4-BE49-F238E27FC236}">
                <a16:creationId xmlns:a16="http://schemas.microsoft.com/office/drawing/2014/main" id="{B6D88576-138C-D5AB-6701-915382F168F5}"/>
              </a:ext>
            </a:extLst>
          </p:cNvPr>
          <p:cNvGraphicFramePr>
            <a:graphicFrameLocks noGrp="1"/>
          </p:cNvGraphicFramePr>
          <p:nvPr>
            <p:extLst>
              <p:ext uri="{D42A27DB-BD31-4B8C-83A1-F6EECF244321}">
                <p14:modId xmlns:p14="http://schemas.microsoft.com/office/powerpoint/2010/main" val="1884122498"/>
              </p:ext>
            </p:extLst>
          </p:nvPr>
        </p:nvGraphicFramePr>
        <p:xfrm>
          <a:off x="752060" y="2603394"/>
          <a:ext cx="14640340" cy="370840"/>
        </p:xfrm>
        <a:graphic>
          <a:graphicData uri="http://schemas.openxmlformats.org/drawingml/2006/table">
            <a:tbl>
              <a:tblPr firstRow="1" bandRow="1">
                <a:tableStyleId>{5C22544A-7EE6-4342-B048-85BDC9FD1C3A}</a:tableStyleId>
              </a:tblPr>
              <a:tblGrid>
                <a:gridCol w="3521969">
                  <a:extLst>
                    <a:ext uri="{9D8B030D-6E8A-4147-A177-3AD203B41FA5}">
                      <a16:colId xmlns:a16="http://schemas.microsoft.com/office/drawing/2014/main" val="193424348"/>
                    </a:ext>
                  </a:extLst>
                </a:gridCol>
                <a:gridCol w="11118371">
                  <a:extLst>
                    <a:ext uri="{9D8B030D-6E8A-4147-A177-3AD203B41FA5}">
                      <a16:colId xmlns:a16="http://schemas.microsoft.com/office/drawing/2014/main" val="1458471922"/>
                    </a:ext>
                  </a:extLst>
                </a:gridCol>
              </a:tblGrid>
              <a:tr h="370840">
                <a:tc>
                  <a:txBody>
                    <a:bodyPr/>
                    <a:lstStyle/>
                    <a:p>
                      <a:r>
                        <a:rPr lang="en-IN" dirty="0">
                          <a:solidFill>
                            <a:schemeClr val="accent4">
                              <a:lumMod val="50000"/>
                            </a:schemeClr>
                          </a:solidFill>
                          <a:latin typeface="DM Sans" pitchFamily="2" charset="0"/>
                        </a:rPr>
                        <a:t>Top Earning City:</a:t>
                      </a:r>
                    </a:p>
                  </a:txBody>
                  <a:tcPr>
                    <a:solidFill>
                      <a:srgbClr val="F3F0FE"/>
                    </a:solidFill>
                  </a:tcPr>
                </a:tc>
                <a:tc>
                  <a:txBody>
                    <a:bodyPr/>
                    <a:lstStyle/>
                    <a:p>
                      <a:r>
                        <a:rPr lang="en-US" dirty="0">
                          <a:solidFill>
                            <a:schemeClr val="accent4">
                              <a:lumMod val="50000"/>
                            </a:schemeClr>
                          </a:solidFill>
                          <a:latin typeface="DM Sans Bold" charset="0"/>
                        </a:rPr>
                        <a:t>Mumbai led in revenue with 669M INR, while Delhi lagged at 291M INR. </a:t>
                      </a:r>
                      <a:endParaRPr lang="en-IN" dirty="0">
                        <a:solidFill>
                          <a:schemeClr val="accent4">
                            <a:lumMod val="50000"/>
                          </a:schemeClr>
                        </a:solidFill>
                        <a:latin typeface="DM Sans Bold" charset="0"/>
                      </a:endParaRPr>
                    </a:p>
                  </a:txBody>
                  <a:tcPr>
                    <a:solidFill>
                      <a:srgbClr val="F3F0FE"/>
                    </a:solidFill>
                  </a:tcPr>
                </a:tc>
                <a:extLst>
                  <a:ext uri="{0D108BD9-81ED-4DB2-BD59-A6C34878D82A}">
                    <a16:rowId xmlns:a16="http://schemas.microsoft.com/office/drawing/2014/main" val="4185745478"/>
                  </a:ext>
                </a:extLst>
              </a:tr>
            </a:tbl>
          </a:graphicData>
        </a:graphic>
      </p:graphicFrame>
      <p:graphicFrame>
        <p:nvGraphicFramePr>
          <p:cNvPr id="24" name="Table 23">
            <a:extLst>
              <a:ext uri="{FF2B5EF4-FFF2-40B4-BE49-F238E27FC236}">
                <a16:creationId xmlns:a16="http://schemas.microsoft.com/office/drawing/2014/main" id="{350A4309-30A1-AB20-C16B-A8AAF24E993C}"/>
              </a:ext>
            </a:extLst>
          </p:cNvPr>
          <p:cNvGraphicFramePr>
            <a:graphicFrameLocks noGrp="1"/>
          </p:cNvGraphicFramePr>
          <p:nvPr>
            <p:extLst>
              <p:ext uri="{D42A27DB-BD31-4B8C-83A1-F6EECF244321}">
                <p14:modId xmlns:p14="http://schemas.microsoft.com/office/powerpoint/2010/main" val="2533493355"/>
              </p:ext>
            </p:extLst>
          </p:nvPr>
        </p:nvGraphicFramePr>
        <p:xfrm>
          <a:off x="752060" y="3193482"/>
          <a:ext cx="14640340" cy="370840"/>
        </p:xfrm>
        <a:graphic>
          <a:graphicData uri="http://schemas.openxmlformats.org/drawingml/2006/table">
            <a:tbl>
              <a:tblPr firstRow="1" bandRow="1">
                <a:tableStyleId>{5C22544A-7EE6-4342-B048-85BDC9FD1C3A}</a:tableStyleId>
              </a:tblPr>
              <a:tblGrid>
                <a:gridCol w="3521970">
                  <a:extLst>
                    <a:ext uri="{9D8B030D-6E8A-4147-A177-3AD203B41FA5}">
                      <a16:colId xmlns:a16="http://schemas.microsoft.com/office/drawing/2014/main" val="193424348"/>
                    </a:ext>
                  </a:extLst>
                </a:gridCol>
                <a:gridCol w="11118370">
                  <a:extLst>
                    <a:ext uri="{9D8B030D-6E8A-4147-A177-3AD203B41FA5}">
                      <a16:colId xmlns:a16="http://schemas.microsoft.com/office/drawing/2014/main" val="1458471922"/>
                    </a:ext>
                  </a:extLst>
                </a:gridCol>
              </a:tblGrid>
              <a:tr h="370840">
                <a:tc>
                  <a:txBody>
                    <a:bodyPr/>
                    <a:lstStyle/>
                    <a:p>
                      <a:r>
                        <a:rPr lang="en-IN" sz="1800" b="1" kern="1200" dirty="0">
                          <a:solidFill>
                            <a:schemeClr val="accent4">
                              <a:lumMod val="50000"/>
                            </a:schemeClr>
                          </a:solidFill>
                          <a:latin typeface="DM Sans" pitchFamily="2" charset="0"/>
                          <a:ea typeface="+mn-ea"/>
                          <a:cs typeface="+mn-cs"/>
                        </a:rPr>
                        <a:t>Best</a:t>
                      </a:r>
                      <a:r>
                        <a:rPr lang="en-IN" dirty="0"/>
                        <a:t> </a:t>
                      </a:r>
                      <a:r>
                        <a:rPr lang="en-IN" sz="1800" b="1" kern="1200" dirty="0">
                          <a:solidFill>
                            <a:schemeClr val="accent4">
                              <a:lumMod val="50000"/>
                            </a:schemeClr>
                          </a:solidFill>
                          <a:latin typeface="DM Sans" pitchFamily="2" charset="0"/>
                          <a:ea typeface="+mn-ea"/>
                          <a:cs typeface="+mn-cs"/>
                        </a:rPr>
                        <a:t>Month :</a:t>
                      </a:r>
                      <a:endParaRPr lang="en-IN" dirty="0">
                        <a:solidFill>
                          <a:schemeClr val="accent4">
                            <a:lumMod val="50000"/>
                          </a:schemeClr>
                        </a:solidFill>
                        <a:latin typeface="DM Sans" pitchFamily="2" charset="0"/>
                      </a:endParaRPr>
                    </a:p>
                  </a:txBody>
                  <a:tcPr>
                    <a:solidFill>
                      <a:srgbClr val="F3F0FE"/>
                    </a:solidFill>
                  </a:tcPr>
                </a:tc>
                <a:tc>
                  <a:txBody>
                    <a:bodyPr/>
                    <a:lstStyle/>
                    <a:p>
                      <a:r>
                        <a:rPr lang="en-US" sz="1800" b="1" kern="1200" dirty="0">
                          <a:solidFill>
                            <a:schemeClr val="accent4">
                              <a:lumMod val="50000"/>
                            </a:schemeClr>
                          </a:solidFill>
                          <a:latin typeface="DM Sans" pitchFamily="2" charset="0"/>
                          <a:ea typeface="+mn-ea"/>
                          <a:cs typeface="+mn-cs"/>
                        </a:rPr>
                        <a:t>May</a:t>
                      </a:r>
                      <a:r>
                        <a:rPr lang="en-US" dirty="0"/>
                        <a:t> </a:t>
                      </a:r>
                      <a:r>
                        <a:rPr lang="en-US" sz="1800" b="1" kern="1200" dirty="0">
                          <a:solidFill>
                            <a:schemeClr val="accent4">
                              <a:lumMod val="50000"/>
                            </a:schemeClr>
                          </a:solidFill>
                          <a:latin typeface="DM Sans" pitchFamily="2" charset="0"/>
                          <a:ea typeface="+mn-ea"/>
                          <a:cs typeface="+mn-cs"/>
                        </a:rPr>
                        <a:t>generated</a:t>
                      </a:r>
                      <a:r>
                        <a:rPr lang="en-US" dirty="0"/>
                        <a:t> </a:t>
                      </a:r>
                      <a:r>
                        <a:rPr lang="en-US" dirty="0">
                          <a:solidFill>
                            <a:schemeClr val="accent4">
                              <a:lumMod val="50000"/>
                            </a:schemeClr>
                          </a:solidFill>
                          <a:latin typeface="DM Sans Bold" charset="0"/>
                        </a:rPr>
                        <a:t>the highest revenue (581.93M INR), while June was the lowest (553.93M INR)</a:t>
                      </a:r>
                      <a:endParaRPr lang="en-IN" dirty="0">
                        <a:solidFill>
                          <a:schemeClr val="accent4">
                            <a:lumMod val="50000"/>
                          </a:schemeClr>
                        </a:solidFill>
                        <a:latin typeface="DM Sans Bold" charset="0"/>
                      </a:endParaRPr>
                    </a:p>
                  </a:txBody>
                  <a:tcPr>
                    <a:solidFill>
                      <a:srgbClr val="F3F0FE"/>
                    </a:solidFill>
                  </a:tcPr>
                </a:tc>
                <a:extLst>
                  <a:ext uri="{0D108BD9-81ED-4DB2-BD59-A6C34878D82A}">
                    <a16:rowId xmlns:a16="http://schemas.microsoft.com/office/drawing/2014/main" val="4185745478"/>
                  </a:ext>
                </a:extLst>
              </a:tr>
            </a:tbl>
          </a:graphicData>
        </a:graphic>
      </p:graphicFrame>
      <p:graphicFrame>
        <p:nvGraphicFramePr>
          <p:cNvPr id="25" name="Table 24">
            <a:extLst>
              <a:ext uri="{FF2B5EF4-FFF2-40B4-BE49-F238E27FC236}">
                <a16:creationId xmlns:a16="http://schemas.microsoft.com/office/drawing/2014/main" id="{BDB561E8-87A9-EA22-8015-9D4FCE73ECAF}"/>
              </a:ext>
            </a:extLst>
          </p:cNvPr>
          <p:cNvGraphicFramePr>
            <a:graphicFrameLocks noGrp="1"/>
          </p:cNvGraphicFramePr>
          <p:nvPr>
            <p:extLst>
              <p:ext uri="{D42A27DB-BD31-4B8C-83A1-F6EECF244321}">
                <p14:modId xmlns:p14="http://schemas.microsoft.com/office/powerpoint/2010/main" val="3701337769"/>
              </p:ext>
            </p:extLst>
          </p:nvPr>
        </p:nvGraphicFramePr>
        <p:xfrm>
          <a:off x="762000" y="3783570"/>
          <a:ext cx="14640340" cy="370840"/>
        </p:xfrm>
        <a:graphic>
          <a:graphicData uri="http://schemas.openxmlformats.org/drawingml/2006/table">
            <a:tbl>
              <a:tblPr firstRow="1" bandRow="1">
                <a:tableStyleId>{5C22544A-7EE6-4342-B048-85BDC9FD1C3A}</a:tableStyleId>
              </a:tblPr>
              <a:tblGrid>
                <a:gridCol w="3521970">
                  <a:extLst>
                    <a:ext uri="{9D8B030D-6E8A-4147-A177-3AD203B41FA5}">
                      <a16:colId xmlns:a16="http://schemas.microsoft.com/office/drawing/2014/main" val="193424348"/>
                    </a:ext>
                  </a:extLst>
                </a:gridCol>
                <a:gridCol w="11118370">
                  <a:extLst>
                    <a:ext uri="{9D8B030D-6E8A-4147-A177-3AD203B41FA5}">
                      <a16:colId xmlns:a16="http://schemas.microsoft.com/office/drawing/2014/main" val="1458471922"/>
                    </a:ext>
                  </a:extLst>
                </a:gridCol>
              </a:tblGrid>
              <a:tr h="370840">
                <a:tc>
                  <a:txBody>
                    <a:bodyPr/>
                    <a:lstStyle/>
                    <a:p>
                      <a:r>
                        <a:rPr lang="en-IN" dirty="0">
                          <a:solidFill>
                            <a:schemeClr val="accent4">
                              <a:lumMod val="50000"/>
                            </a:schemeClr>
                          </a:solidFill>
                          <a:latin typeface="DM Sans Bold" charset="0"/>
                        </a:rPr>
                        <a:t>Popular Room Category:</a:t>
                      </a:r>
                    </a:p>
                  </a:txBody>
                  <a:tcPr>
                    <a:solidFill>
                      <a:srgbClr val="F3F0FE"/>
                    </a:solidFill>
                  </a:tcPr>
                </a:tc>
                <a:tc>
                  <a:txBody>
                    <a:bodyPr/>
                    <a:lstStyle/>
                    <a:p>
                      <a:r>
                        <a:rPr lang="en-US" dirty="0">
                          <a:solidFill>
                            <a:schemeClr val="accent4">
                              <a:lumMod val="50000"/>
                            </a:schemeClr>
                          </a:solidFill>
                          <a:latin typeface="DM Sans Bold" charset="0"/>
                        </a:rPr>
                        <a:t>Elite rooms brought in the most revenue, hitting 553.74M INR.</a:t>
                      </a:r>
                      <a:endParaRPr lang="en-IN" dirty="0">
                        <a:solidFill>
                          <a:schemeClr val="accent4">
                            <a:lumMod val="50000"/>
                          </a:schemeClr>
                        </a:solidFill>
                        <a:latin typeface="DM Sans Bold" charset="0"/>
                      </a:endParaRPr>
                    </a:p>
                  </a:txBody>
                  <a:tcPr>
                    <a:solidFill>
                      <a:srgbClr val="F3F0FE"/>
                    </a:solidFill>
                  </a:tcPr>
                </a:tc>
                <a:extLst>
                  <a:ext uri="{0D108BD9-81ED-4DB2-BD59-A6C34878D82A}">
                    <a16:rowId xmlns:a16="http://schemas.microsoft.com/office/drawing/2014/main" val="4185745478"/>
                  </a:ext>
                </a:extLst>
              </a:tr>
            </a:tbl>
          </a:graphicData>
        </a:graphic>
      </p:graphicFrame>
      <p:sp>
        <p:nvSpPr>
          <p:cNvPr id="27" name="TextBox 2">
            <a:extLst>
              <a:ext uri="{FF2B5EF4-FFF2-40B4-BE49-F238E27FC236}">
                <a16:creationId xmlns:a16="http://schemas.microsoft.com/office/drawing/2014/main" id="{8574653F-C852-DFF8-B836-F125E1DA14BF}"/>
              </a:ext>
            </a:extLst>
          </p:cNvPr>
          <p:cNvSpPr txBox="1"/>
          <p:nvPr/>
        </p:nvSpPr>
        <p:spPr>
          <a:xfrm>
            <a:off x="762000" y="4373658"/>
            <a:ext cx="7772400" cy="1074461"/>
          </a:xfrm>
          <a:prstGeom prst="rect">
            <a:avLst/>
          </a:prstGeom>
        </p:spPr>
        <p:txBody>
          <a:bodyPr wrap="square" lIns="0" tIns="0" rIns="0" bIns="0" rtlCol="0" anchor="t">
            <a:spAutoFit/>
          </a:bodyPr>
          <a:lstStyle/>
          <a:p>
            <a:pPr marL="0" marR="0" lvl="0" indent="0" algn="l" defTabSz="914400" rtl="0" eaLnBrk="1" fontAlgn="auto" latinLnBrk="0" hangingPunct="1">
              <a:lnSpc>
                <a:spcPts val="9750"/>
              </a:lnSpc>
              <a:spcBef>
                <a:spcPts val="0"/>
              </a:spcBef>
              <a:spcAft>
                <a:spcPts val="0"/>
              </a:spcAft>
              <a:buClrTx/>
              <a:buSzTx/>
              <a:buFontTx/>
              <a:buNone/>
              <a:tabLst/>
              <a:defRPr/>
            </a:pPr>
            <a:r>
              <a:rPr lang="en-IN" sz="3500" dirty="0">
                <a:latin typeface="DM Sans Bold" charset="0"/>
              </a:rPr>
              <a:t>Customer Experience Highlights:</a:t>
            </a:r>
            <a:endParaRPr lang="en-US" sz="3500" dirty="0">
              <a:latin typeface="DM Sans Bold" charset="0"/>
            </a:endParaRPr>
          </a:p>
        </p:txBody>
      </p:sp>
      <p:graphicFrame>
        <p:nvGraphicFramePr>
          <p:cNvPr id="28" name="Table 27">
            <a:extLst>
              <a:ext uri="{FF2B5EF4-FFF2-40B4-BE49-F238E27FC236}">
                <a16:creationId xmlns:a16="http://schemas.microsoft.com/office/drawing/2014/main" id="{5540DE0E-0EF2-738F-BA2E-90B66BEAA142}"/>
              </a:ext>
            </a:extLst>
          </p:cNvPr>
          <p:cNvGraphicFramePr>
            <a:graphicFrameLocks noGrp="1"/>
          </p:cNvGraphicFramePr>
          <p:nvPr>
            <p:extLst>
              <p:ext uri="{D42A27DB-BD31-4B8C-83A1-F6EECF244321}">
                <p14:modId xmlns:p14="http://schemas.microsoft.com/office/powerpoint/2010/main" val="2611639387"/>
              </p:ext>
            </p:extLst>
          </p:nvPr>
        </p:nvGraphicFramePr>
        <p:xfrm>
          <a:off x="752060" y="5667367"/>
          <a:ext cx="14640340" cy="640080"/>
        </p:xfrm>
        <a:graphic>
          <a:graphicData uri="http://schemas.openxmlformats.org/drawingml/2006/table">
            <a:tbl>
              <a:tblPr firstRow="1" bandRow="1">
                <a:tableStyleId>{5C22544A-7EE6-4342-B048-85BDC9FD1C3A}</a:tableStyleId>
              </a:tblPr>
              <a:tblGrid>
                <a:gridCol w="3521969">
                  <a:extLst>
                    <a:ext uri="{9D8B030D-6E8A-4147-A177-3AD203B41FA5}">
                      <a16:colId xmlns:a16="http://schemas.microsoft.com/office/drawing/2014/main" val="193424348"/>
                    </a:ext>
                  </a:extLst>
                </a:gridCol>
                <a:gridCol w="11118371">
                  <a:extLst>
                    <a:ext uri="{9D8B030D-6E8A-4147-A177-3AD203B41FA5}">
                      <a16:colId xmlns:a16="http://schemas.microsoft.com/office/drawing/2014/main" val="1458471922"/>
                    </a:ext>
                  </a:extLst>
                </a:gridCol>
              </a:tblGrid>
              <a:tr h="370840">
                <a:tc>
                  <a:txBody>
                    <a:bodyPr/>
                    <a:lstStyle/>
                    <a:p>
                      <a:r>
                        <a:rPr lang="en-IN" dirty="0">
                          <a:solidFill>
                            <a:schemeClr val="accent4">
                              <a:lumMod val="50000"/>
                            </a:schemeClr>
                          </a:solidFill>
                          <a:latin typeface="DM Sans Bold" charset="0"/>
                        </a:rPr>
                        <a:t>Highest-Rated Room: </a:t>
                      </a:r>
                    </a:p>
                  </a:txBody>
                  <a:tcPr>
                    <a:solidFill>
                      <a:srgbClr val="F3F0FE"/>
                    </a:solidFill>
                  </a:tcPr>
                </a:tc>
                <a:tc>
                  <a:txBody>
                    <a:bodyPr/>
                    <a:lstStyle/>
                    <a:p>
                      <a:r>
                        <a:rPr lang="en-US" dirty="0">
                          <a:solidFill>
                            <a:schemeClr val="accent4">
                              <a:lumMod val="50000"/>
                            </a:schemeClr>
                          </a:solidFill>
                        </a:rPr>
                        <a:t>G</a:t>
                      </a:r>
                      <a:r>
                        <a:rPr lang="en-US" dirty="0">
                          <a:solidFill>
                            <a:schemeClr val="accent4">
                              <a:lumMod val="50000"/>
                            </a:schemeClr>
                          </a:solidFill>
                          <a:latin typeface="DM Sans Bold" charset="0"/>
                        </a:rPr>
                        <a:t>uests loved the Presidential rooms the most, rating them at 3.69. Premium rooms got the lowest rating at 3.59</a:t>
                      </a:r>
                      <a:endParaRPr lang="en-IN" dirty="0">
                        <a:solidFill>
                          <a:schemeClr val="accent4">
                            <a:lumMod val="50000"/>
                          </a:schemeClr>
                        </a:solidFill>
                        <a:latin typeface="DM Sans Bold" charset="0"/>
                      </a:endParaRPr>
                    </a:p>
                  </a:txBody>
                  <a:tcPr>
                    <a:solidFill>
                      <a:srgbClr val="F3F0FE"/>
                    </a:solidFill>
                  </a:tcPr>
                </a:tc>
                <a:extLst>
                  <a:ext uri="{0D108BD9-81ED-4DB2-BD59-A6C34878D82A}">
                    <a16:rowId xmlns:a16="http://schemas.microsoft.com/office/drawing/2014/main" val="4185745478"/>
                  </a:ext>
                </a:extLst>
              </a:tr>
            </a:tbl>
          </a:graphicData>
        </a:graphic>
      </p:graphicFrame>
      <p:graphicFrame>
        <p:nvGraphicFramePr>
          <p:cNvPr id="29" name="Table 28">
            <a:extLst>
              <a:ext uri="{FF2B5EF4-FFF2-40B4-BE49-F238E27FC236}">
                <a16:creationId xmlns:a16="http://schemas.microsoft.com/office/drawing/2014/main" id="{7D0CF6DB-6C8E-25A0-6A8A-3E3F413D517A}"/>
              </a:ext>
            </a:extLst>
          </p:cNvPr>
          <p:cNvGraphicFramePr>
            <a:graphicFrameLocks noGrp="1"/>
          </p:cNvGraphicFramePr>
          <p:nvPr>
            <p:extLst>
              <p:ext uri="{D42A27DB-BD31-4B8C-83A1-F6EECF244321}">
                <p14:modId xmlns:p14="http://schemas.microsoft.com/office/powerpoint/2010/main" val="3811656328"/>
              </p:ext>
            </p:extLst>
          </p:nvPr>
        </p:nvGraphicFramePr>
        <p:xfrm>
          <a:off x="762000" y="6526695"/>
          <a:ext cx="14640340" cy="370840"/>
        </p:xfrm>
        <a:graphic>
          <a:graphicData uri="http://schemas.openxmlformats.org/drawingml/2006/table">
            <a:tbl>
              <a:tblPr firstRow="1" bandRow="1">
                <a:tableStyleId>{5C22544A-7EE6-4342-B048-85BDC9FD1C3A}</a:tableStyleId>
              </a:tblPr>
              <a:tblGrid>
                <a:gridCol w="3521970">
                  <a:extLst>
                    <a:ext uri="{9D8B030D-6E8A-4147-A177-3AD203B41FA5}">
                      <a16:colId xmlns:a16="http://schemas.microsoft.com/office/drawing/2014/main" val="193424348"/>
                    </a:ext>
                  </a:extLst>
                </a:gridCol>
                <a:gridCol w="11118370">
                  <a:extLst>
                    <a:ext uri="{9D8B030D-6E8A-4147-A177-3AD203B41FA5}">
                      <a16:colId xmlns:a16="http://schemas.microsoft.com/office/drawing/2014/main" val="1458471922"/>
                    </a:ext>
                  </a:extLst>
                </a:gridCol>
              </a:tblGrid>
              <a:tr h="370840">
                <a:tc>
                  <a:txBody>
                    <a:bodyPr/>
                    <a:lstStyle/>
                    <a:p>
                      <a:r>
                        <a:rPr lang="en-IN" dirty="0">
                          <a:solidFill>
                            <a:schemeClr val="accent4">
                              <a:lumMod val="50000"/>
                            </a:schemeClr>
                          </a:solidFill>
                          <a:latin typeface="DM Sans Bold" charset="0"/>
                        </a:rPr>
                        <a:t>City with Best Ratings:</a:t>
                      </a:r>
                    </a:p>
                  </a:txBody>
                  <a:tcPr>
                    <a:solidFill>
                      <a:srgbClr val="F3F0FE"/>
                    </a:solidFill>
                  </a:tcPr>
                </a:tc>
                <a:tc>
                  <a:txBody>
                    <a:bodyPr/>
                    <a:lstStyle/>
                    <a:p>
                      <a:r>
                        <a:rPr lang="en-US" dirty="0">
                          <a:solidFill>
                            <a:schemeClr val="accent4">
                              <a:lumMod val="50000"/>
                            </a:schemeClr>
                          </a:solidFill>
                          <a:latin typeface="DM Sans Bold" charset="0"/>
                        </a:rPr>
                        <a:t>Delhi stood out with an average rating of 3.78, showing guests had a great experience. </a:t>
                      </a:r>
                      <a:endParaRPr lang="en-IN" dirty="0">
                        <a:solidFill>
                          <a:schemeClr val="accent4">
                            <a:lumMod val="50000"/>
                          </a:schemeClr>
                        </a:solidFill>
                        <a:latin typeface="DM Sans Bold" charset="0"/>
                      </a:endParaRPr>
                    </a:p>
                  </a:txBody>
                  <a:tcPr>
                    <a:solidFill>
                      <a:srgbClr val="F3F0FE"/>
                    </a:solidFill>
                  </a:tcPr>
                </a:tc>
                <a:extLst>
                  <a:ext uri="{0D108BD9-81ED-4DB2-BD59-A6C34878D82A}">
                    <a16:rowId xmlns:a16="http://schemas.microsoft.com/office/drawing/2014/main" val="4185745478"/>
                  </a:ext>
                </a:extLst>
              </a:tr>
            </a:tbl>
          </a:graphicData>
        </a:graphic>
      </p:graphicFrame>
      <p:sp>
        <p:nvSpPr>
          <p:cNvPr id="33" name="TextBox 2">
            <a:extLst>
              <a:ext uri="{FF2B5EF4-FFF2-40B4-BE49-F238E27FC236}">
                <a16:creationId xmlns:a16="http://schemas.microsoft.com/office/drawing/2014/main" id="{99EAEC53-D2CA-697D-30CE-DC09C4B42802}"/>
              </a:ext>
            </a:extLst>
          </p:cNvPr>
          <p:cNvSpPr txBox="1"/>
          <p:nvPr/>
        </p:nvSpPr>
        <p:spPr>
          <a:xfrm>
            <a:off x="752060" y="7116783"/>
            <a:ext cx="5524499" cy="1089144"/>
          </a:xfrm>
          <a:prstGeom prst="rect">
            <a:avLst/>
          </a:prstGeom>
        </p:spPr>
        <p:txBody>
          <a:bodyPr wrap="square" lIns="0" tIns="0" rIns="0" bIns="0" rtlCol="0" anchor="t">
            <a:spAutoFit/>
          </a:bodyPr>
          <a:lstStyle/>
          <a:p>
            <a:pPr marL="0" marR="0" lvl="0" indent="0" algn="l" defTabSz="914400" rtl="0" eaLnBrk="1" fontAlgn="auto" latinLnBrk="0" hangingPunct="1">
              <a:lnSpc>
                <a:spcPts val="9750"/>
              </a:lnSpc>
              <a:spcBef>
                <a:spcPts val="0"/>
              </a:spcBef>
              <a:spcAft>
                <a:spcPts val="0"/>
              </a:spcAft>
              <a:buClrTx/>
              <a:buSzTx/>
              <a:buFontTx/>
              <a:buNone/>
              <a:tabLst/>
              <a:defRPr/>
            </a:pPr>
            <a:r>
              <a:rPr lang="en-IN" sz="3500" dirty="0">
                <a:latin typeface="DM Sans Bold" charset="0"/>
              </a:rPr>
              <a:t>Revenue Insights:</a:t>
            </a:r>
            <a:endParaRPr kumimoji="0" lang="en-US" sz="3500" b="0" i="0" u="none" strike="noStrike" kern="1200" cap="none" spc="0" normalizeH="0" baseline="0" noProof="0" dirty="0">
              <a:ln>
                <a:noFill/>
              </a:ln>
              <a:solidFill>
                <a:srgbClr val="000000"/>
              </a:solidFill>
              <a:effectLst/>
              <a:uLnTx/>
              <a:uFillTx/>
              <a:latin typeface="DM Sans Bold" charset="0"/>
            </a:endParaRPr>
          </a:p>
        </p:txBody>
      </p:sp>
      <p:graphicFrame>
        <p:nvGraphicFramePr>
          <p:cNvPr id="34" name="Table 33">
            <a:extLst>
              <a:ext uri="{FF2B5EF4-FFF2-40B4-BE49-F238E27FC236}">
                <a16:creationId xmlns:a16="http://schemas.microsoft.com/office/drawing/2014/main" id="{4BB520FB-F8C0-767C-E718-2274CCCE1337}"/>
              </a:ext>
            </a:extLst>
          </p:cNvPr>
          <p:cNvGraphicFramePr>
            <a:graphicFrameLocks noGrp="1"/>
          </p:cNvGraphicFramePr>
          <p:nvPr>
            <p:extLst>
              <p:ext uri="{D42A27DB-BD31-4B8C-83A1-F6EECF244321}">
                <p14:modId xmlns:p14="http://schemas.microsoft.com/office/powerpoint/2010/main" val="366222094"/>
              </p:ext>
            </p:extLst>
          </p:nvPr>
        </p:nvGraphicFramePr>
        <p:xfrm>
          <a:off x="742120" y="8425175"/>
          <a:ext cx="14640340" cy="370840"/>
        </p:xfrm>
        <a:graphic>
          <a:graphicData uri="http://schemas.openxmlformats.org/drawingml/2006/table">
            <a:tbl>
              <a:tblPr firstRow="1" bandRow="1">
                <a:tableStyleId>{5C22544A-7EE6-4342-B048-85BDC9FD1C3A}</a:tableStyleId>
              </a:tblPr>
              <a:tblGrid>
                <a:gridCol w="3521969">
                  <a:extLst>
                    <a:ext uri="{9D8B030D-6E8A-4147-A177-3AD203B41FA5}">
                      <a16:colId xmlns:a16="http://schemas.microsoft.com/office/drawing/2014/main" val="193424348"/>
                    </a:ext>
                  </a:extLst>
                </a:gridCol>
                <a:gridCol w="11118371">
                  <a:extLst>
                    <a:ext uri="{9D8B030D-6E8A-4147-A177-3AD203B41FA5}">
                      <a16:colId xmlns:a16="http://schemas.microsoft.com/office/drawing/2014/main" val="1458471922"/>
                    </a:ext>
                  </a:extLst>
                </a:gridCol>
              </a:tblGrid>
              <a:tr h="370840">
                <a:tc>
                  <a:txBody>
                    <a:bodyPr/>
                    <a:lstStyle/>
                    <a:p>
                      <a:r>
                        <a:rPr lang="en-IN" dirty="0">
                          <a:solidFill>
                            <a:schemeClr val="accent4">
                              <a:lumMod val="50000"/>
                            </a:schemeClr>
                          </a:solidFill>
                          <a:latin typeface="DM Sans Bold" charset="0"/>
                        </a:rPr>
                        <a:t>Occupancy Leader: </a:t>
                      </a:r>
                    </a:p>
                  </a:txBody>
                  <a:tcPr>
                    <a:solidFill>
                      <a:srgbClr val="F3F0FE"/>
                    </a:solidFill>
                  </a:tcPr>
                </a:tc>
                <a:tc>
                  <a:txBody>
                    <a:bodyPr/>
                    <a:lstStyle/>
                    <a:p>
                      <a:r>
                        <a:rPr lang="en-US" dirty="0">
                          <a:solidFill>
                            <a:schemeClr val="accent4">
                              <a:lumMod val="50000"/>
                            </a:schemeClr>
                          </a:solidFill>
                          <a:latin typeface="DM Sans Bold" charset="0"/>
                        </a:rPr>
                        <a:t>Delhi not only excelled in ratings but also had the highest occupancy at 62.47%. </a:t>
                      </a:r>
                      <a:endParaRPr lang="en-IN" dirty="0">
                        <a:solidFill>
                          <a:schemeClr val="accent4">
                            <a:lumMod val="50000"/>
                          </a:schemeClr>
                        </a:solidFill>
                        <a:latin typeface="DM Sans Bold" charset="0"/>
                      </a:endParaRPr>
                    </a:p>
                  </a:txBody>
                  <a:tcPr>
                    <a:solidFill>
                      <a:srgbClr val="F3F0FE"/>
                    </a:solidFill>
                  </a:tcPr>
                </a:tc>
                <a:extLst>
                  <a:ext uri="{0D108BD9-81ED-4DB2-BD59-A6C34878D82A}">
                    <a16:rowId xmlns:a16="http://schemas.microsoft.com/office/drawing/2014/main" val="4185745478"/>
                  </a:ext>
                </a:extLst>
              </a:tr>
            </a:tbl>
          </a:graphicData>
        </a:graphic>
      </p:graphicFrame>
      <p:graphicFrame>
        <p:nvGraphicFramePr>
          <p:cNvPr id="35" name="Table 34">
            <a:extLst>
              <a:ext uri="{FF2B5EF4-FFF2-40B4-BE49-F238E27FC236}">
                <a16:creationId xmlns:a16="http://schemas.microsoft.com/office/drawing/2014/main" id="{8F0F3EC1-E780-675C-1013-17A20178ABA3}"/>
              </a:ext>
            </a:extLst>
          </p:cNvPr>
          <p:cNvGraphicFramePr>
            <a:graphicFrameLocks noGrp="1"/>
          </p:cNvGraphicFramePr>
          <p:nvPr>
            <p:extLst>
              <p:ext uri="{D42A27DB-BD31-4B8C-83A1-F6EECF244321}">
                <p14:modId xmlns:p14="http://schemas.microsoft.com/office/powerpoint/2010/main" val="601809808"/>
              </p:ext>
            </p:extLst>
          </p:nvPr>
        </p:nvGraphicFramePr>
        <p:xfrm>
          <a:off x="742120" y="9015261"/>
          <a:ext cx="14640340" cy="640080"/>
        </p:xfrm>
        <a:graphic>
          <a:graphicData uri="http://schemas.openxmlformats.org/drawingml/2006/table">
            <a:tbl>
              <a:tblPr firstRow="1" bandRow="1">
                <a:tableStyleId>{5C22544A-7EE6-4342-B048-85BDC9FD1C3A}</a:tableStyleId>
              </a:tblPr>
              <a:tblGrid>
                <a:gridCol w="3521970">
                  <a:extLst>
                    <a:ext uri="{9D8B030D-6E8A-4147-A177-3AD203B41FA5}">
                      <a16:colId xmlns:a16="http://schemas.microsoft.com/office/drawing/2014/main" val="193424348"/>
                    </a:ext>
                  </a:extLst>
                </a:gridCol>
                <a:gridCol w="11118370">
                  <a:extLst>
                    <a:ext uri="{9D8B030D-6E8A-4147-A177-3AD203B41FA5}">
                      <a16:colId xmlns:a16="http://schemas.microsoft.com/office/drawing/2014/main" val="1458471922"/>
                    </a:ext>
                  </a:extLst>
                </a:gridCol>
              </a:tblGrid>
              <a:tr h="370840">
                <a:tc>
                  <a:txBody>
                    <a:bodyPr/>
                    <a:lstStyle/>
                    <a:p>
                      <a:r>
                        <a:rPr lang="en-IN" dirty="0">
                          <a:solidFill>
                            <a:schemeClr val="accent4">
                              <a:lumMod val="50000"/>
                            </a:schemeClr>
                          </a:solidFill>
                          <a:latin typeface="DM Sans Bold" charset="0"/>
                        </a:rPr>
                        <a:t>Weekend Rush:</a:t>
                      </a:r>
                    </a:p>
                  </a:txBody>
                  <a:tcPr>
                    <a:solidFill>
                      <a:srgbClr val="F3F0FE"/>
                    </a:solidFill>
                  </a:tcPr>
                </a:tc>
                <a:tc>
                  <a:txBody>
                    <a:bodyPr/>
                    <a:lstStyle/>
                    <a:p>
                      <a:r>
                        <a:rPr lang="en-US" dirty="0">
                          <a:solidFill>
                            <a:schemeClr val="accent4">
                              <a:lumMod val="50000"/>
                            </a:schemeClr>
                          </a:solidFill>
                          <a:latin typeface="DM Sans Bold" charset="0"/>
                        </a:rPr>
                        <a:t>Weekends, especially Fridays and Saturdays, saw more bookings, hinting at an opportunity for targeted promotions</a:t>
                      </a:r>
                      <a:endParaRPr lang="en-IN" dirty="0">
                        <a:solidFill>
                          <a:schemeClr val="accent4">
                            <a:lumMod val="50000"/>
                          </a:schemeClr>
                        </a:solidFill>
                        <a:latin typeface="DM Sans Bold" charset="0"/>
                      </a:endParaRPr>
                    </a:p>
                  </a:txBody>
                  <a:tcPr>
                    <a:solidFill>
                      <a:srgbClr val="F3F0FE"/>
                    </a:solidFill>
                  </a:tcPr>
                </a:tc>
                <a:extLst>
                  <a:ext uri="{0D108BD9-81ED-4DB2-BD59-A6C34878D82A}">
                    <a16:rowId xmlns:a16="http://schemas.microsoft.com/office/drawing/2014/main" val="4185745478"/>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74769" y="948214"/>
            <a:ext cx="1807432" cy="1375886"/>
          </a:xfrm>
          <a:custGeom>
            <a:avLst/>
            <a:gdLst/>
            <a:ahLst/>
            <a:cxnLst/>
            <a:rect l="l" t="t" r="r" b="b"/>
            <a:pathLst>
              <a:path w="1938465" h="1452086">
                <a:moveTo>
                  <a:pt x="0" y="0"/>
                </a:moveTo>
                <a:lnTo>
                  <a:pt x="1938464" y="0"/>
                </a:lnTo>
                <a:lnTo>
                  <a:pt x="1938464" y="1452086"/>
                </a:lnTo>
                <a:lnTo>
                  <a:pt x="0" y="14520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8" name="TextBox 8"/>
          <p:cNvSpPr txBox="1"/>
          <p:nvPr/>
        </p:nvSpPr>
        <p:spPr>
          <a:xfrm>
            <a:off x="4718244" y="521737"/>
            <a:ext cx="8851511" cy="1230465"/>
          </a:xfrm>
          <a:prstGeom prst="rect">
            <a:avLst/>
          </a:prstGeom>
        </p:spPr>
        <p:txBody>
          <a:bodyPr wrap="square" lIns="0" tIns="0" rIns="0" bIns="0" rtlCol="0" anchor="t">
            <a:spAutoFit/>
          </a:bodyPr>
          <a:lstStyle/>
          <a:p>
            <a:pPr marL="0" lvl="0" indent="0" algn="ctr">
              <a:lnSpc>
                <a:spcPts val="9750"/>
              </a:lnSpc>
            </a:pPr>
            <a:r>
              <a:rPr lang="en-US" sz="6600" dirty="0">
                <a:solidFill>
                  <a:srgbClr val="000000"/>
                </a:solidFill>
                <a:latin typeface="DM Sans Bold" charset="0"/>
              </a:rPr>
              <a:t>R</a:t>
            </a:r>
            <a:r>
              <a:rPr lang="en-IN" sz="6600" dirty="0" err="1">
                <a:solidFill>
                  <a:srgbClr val="000000"/>
                </a:solidFill>
                <a:latin typeface="DM Sans Bold" charset="0"/>
              </a:rPr>
              <a:t>ecommendations</a:t>
            </a:r>
            <a:endParaRPr lang="en-US" sz="6600" dirty="0">
              <a:solidFill>
                <a:srgbClr val="000000"/>
              </a:solidFill>
              <a:latin typeface="DM Sans Bold" charset="0"/>
            </a:endParaRPr>
          </a:p>
        </p:txBody>
      </p:sp>
      <p:graphicFrame>
        <p:nvGraphicFramePr>
          <p:cNvPr id="23" name="Table 22">
            <a:extLst>
              <a:ext uri="{FF2B5EF4-FFF2-40B4-BE49-F238E27FC236}">
                <a16:creationId xmlns:a16="http://schemas.microsoft.com/office/drawing/2014/main" id="{B6D88576-138C-D5AB-6701-915382F168F5}"/>
              </a:ext>
            </a:extLst>
          </p:cNvPr>
          <p:cNvGraphicFramePr>
            <a:graphicFrameLocks noGrp="1"/>
          </p:cNvGraphicFramePr>
          <p:nvPr>
            <p:extLst>
              <p:ext uri="{D42A27DB-BD31-4B8C-83A1-F6EECF244321}">
                <p14:modId xmlns:p14="http://schemas.microsoft.com/office/powerpoint/2010/main" val="127428227"/>
              </p:ext>
            </p:extLst>
          </p:nvPr>
        </p:nvGraphicFramePr>
        <p:xfrm>
          <a:off x="1676400" y="2958888"/>
          <a:ext cx="14640340" cy="939906"/>
        </p:xfrm>
        <a:graphic>
          <a:graphicData uri="http://schemas.openxmlformats.org/drawingml/2006/table">
            <a:tbl>
              <a:tblPr firstRow="1" bandRow="1">
                <a:tableStyleId>{5C22544A-7EE6-4342-B048-85BDC9FD1C3A}</a:tableStyleId>
              </a:tblPr>
              <a:tblGrid>
                <a:gridCol w="3521969">
                  <a:extLst>
                    <a:ext uri="{9D8B030D-6E8A-4147-A177-3AD203B41FA5}">
                      <a16:colId xmlns:a16="http://schemas.microsoft.com/office/drawing/2014/main" val="193424348"/>
                    </a:ext>
                  </a:extLst>
                </a:gridCol>
                <a:gridCol w="11118371">
                  <a:extLst>
                    <a:ext uri="{9D8B030D-6E8A-4147-A177-3AD203B41FA5}">
                      <a16:colId xmlns:a16="http://schemas.microsoft.com/office/drawing/2014/main" val="1458471922"/>
                    </a:ext>
                  </a:extLst>
                </a:gridCol>
              </a:tblGrid>
              <a:tr h="939906">
                <a:tc>
                  <a:txBody>
                    <a:bodyPr/>
                    <a:lstStyle/>
                    <a:p>
                      <a:r>
                        <a:rPr lang="en-IN" sz="2400" dirty="0">
                          <a:solidFill>
                            <a:schemeClr val="accent4">
                              <a:lumMod val="50000"/>
                            </a:schemeClr>
                          </a:solidFill>
                          <a:latin typeface="DM Sans Bold" charset="0"/>
                        </a:rPr>
                        <a:t>Mumbai Momentum:</a:t>
                      </a:r>
                    </a:p>
                  </a:txBody>
                  <a:tcPr>
                    <a:solidFill>
                      <a:srgbClr val="F3F0FE"/>
                    </a:solidFill>
                  </a:tcPr>
                </a:tc>
                <a:tc>
                  <a:txBody>
                    <a:bodyPr/>
                    <a:lstStyle/>
                    <a:p>
                      <a:r>
                        <a:rPr lang="en-US" sz="2400" dirty="0">
                          <a:solidFill>
                            <a:schemeClr val="accent4">
                              <a:lumMod val="50000"/>
                            </a:schemeClr>
                          </a:solidFill>
                          <a:latin typeface="DM Sans Bold" charset="0"/>
                        </a:rPr>
                        <a:t>Invest in marketing for Mumbai to further boost revenue.</a:t>
                      </a:r>
                      <a:endParaRPr lang="en-IN" sz="2400" dirty="0">
                        <a:solidFill>
                          <a:schemeClr val="accent4">
                            <a:lumMod val="50000"/>
                          </a:schemeClr>
                        </a:solidFill>
                        <a:latin typeface="DM Sans Bold" charset="0"/>
                      </a:endParaRPr>
                    </a:p>
                  </a:txBody>
                  <a:tcPr>
                    <a:solidFill>
                      <a:srgbClr val="F3F0FE"/>
                    </a:solidFill>
                  </a:tcPr>
                </a:tc>
                <a:extLst>
                  <a:ext uri="{0D108BD9-81ED-4DB2-BD59-A6C34878D82A}">
                    <a16:rowId xmlns:a16="http://schemas.microsoft.com/office/drawing/2014/main" val="4185745478"/>
                  </a:ext>
                </a:extLst>
              </a:tr>
            </a:tbl>
          </a:graphicData>
        </a:graphic>
      </p:graphicFrame>
      <p:graphicFrame>
        <p:nvGraphicFramePr>
          <p:cNvPr id="3" name="Table 2">
            <a:extLst>
              <a:ext uri="{FF2B5EF4-FFF2-40B4-BE49-F238E27FC236}">
                <a16:creationId xmlns:a16="http://schemas.microsoft.com/office/drawing/2014/main" id="{EFA09597-B8AB-C49A-5C4B-555BE312D3DA}"/>
              </a:ext>
            </a:extLst>
          </p:cNvPr>
          <p:cNvGraphicFramePr>
            <a:graphicFrameLocks noGrp="1"/>
          </p:cNvGraphicFramePr>
          <p:nvPr>
            <p:extLst>
              <p:ext uri="{D42A27DB-BD31-4B8C-83A1-F6EECF244321}">
                <p14:modId xmlns:p14="http://schemas.microsoft.com/office/powerpoint/2010/main" val="391288475"/>
              </p:ext>
            </p:extLst>
          </p:nvPr>
        </p:nvGraphicFramePr>
        <p:xfrm>
          <a:off x="1676400" y="4222564"/>
          <a:ext cx="14640340" cy="939906"/>
        </p:xfrm>
        <a:graphic>
          <a:graphicData uri="http://schemas.openxmlformats.org/drawingml/2006/table">
            <a:tbl>
              <a:tblPr firstRow="1" bandRow="1">
                <a:tableStyleId>{5C22544A-7EE6-4342-B048-85BDC9FD1C3A}</a:tableStyleId>
              </a:tblPr>
              <a:tblGrid>
                <a:gridCol w="3521969">
                  <a:extLst>
                    <a:ext uri="{9D8B030D-6E8A-4147-A177-3AD203B41FA5}">
                      <a16:colId xmlns:a16="http://schemas.microsoft.com/office/drawing/2014/main" val="193424348"/>
                    </a:ext>
                  </a:extLst>
                </a:gridCol>
                <a:gridCol w="11118371">
                  <a:extLst>
                    <a:ext uri="{9D8B030D-6E8A-4147-A177-3AD203B41FA5}">
                      <a16:colId xmlns:a16="http://schemas.microsoft.com/office/drawing/2014/main" val="1458471922"/>
                    </a:ext>
                  </a:extLst>
                </a:gridCol>
              </a:tblGrid>
              <a:tr h="939906">
                <a:tc>
                  <a:txBody>
                    <a:bodyPr/>
                    <a:lstStyle/>
                    <a:p>
                      <a:r>
                        <a:rPr lang="en-IN" sz="2400" dirty="0">
                          <a:solidFill>
                            <a:schemeClr val="accent4">
                              <a:lumMod val="50000"/>
                            </a:schemeClr>
                          </a:solidFill>
                          <a:latin typeface="DM Sans Bold" charset="0"/>
                        </a:rPr>
                        <a:t>Premium Upgrade:</a:t>
                      </a:r>
                    </a:p>
                  </a:txBody>
                  <a:tcPr>
                    <a:solidFill>
                      <a:srgbClr val="F3F0FE"/>
                    </a:solidFill>
                  </a:tcPr>
                </a:tc>
                <a:tc>
                  <a:txBody>
                    <a:bodyPr/>
                    <a:lstStyle/>
                    <a:p>
                      <a:r>
                        <a:rPr lang="en-US" sz="2400" dirty="0">
                          <a:solidFill>
                            <a:schemeClr val="accent4">
                              <a:lumMod val="50000"/>
                            </a:schemeClr>
                          </a:solidFill>
                          <a:latin typeface="DM Sans Bold" charset="0"/>
                        </a:rPr>
                        <a:t>Enhance the Premium room experience for better ratings and potentially higher revenue.</a:t>
                      </a:r>
                      <a:endParaRPr lang="en-IN" sz="2400" dirty="0">
                        <a:solidFill>
                          <a:schemeClr val="accent4">
                            <a:lumMod val="50000"/>
                          </a:schemeClr>
                        </a:solidFill>
                        <a:latin typeface="DM Sans Bold" charset="0"/>
                      </a:endParaRPr>
                    </a:p>
                  </a:txBody>
                  <a:tcPr>
                    <a:solidFill>
                      <a:srgbClr val="F3F0FE"/>
                    </a:solidFill>
                  </a:tcPr>
                </a:tc>
                <a:extLst>
                  <a:ext uri="{0D108BD9-81ED-4DB2-BD59-A6C34878D82A}">
                    <a16:rowId xmlns:a16="http://schemas.microsoft.com/office/drawing/2014/main" val="4185745478"/>
                  </a:ext>
                </a:extLst>
              </a:tr>
            </a:tbl>
          </a:graphicData>
        </a:graphic>
      </p:graphicFrame>
      <p:graphicFrame>
        <p:nvGraphicFramePr>
          <p:cNvPr id="4" name="Table 3">
            <a:extLst>
              <a:ext uri="{FF2B5EF4-FFF2-40B4-BE49-F238E27FC236}">
                <a16:creationId xmlns:a16="http://schemas.microsoft.com/office/drawing/2014/main" id="{A8CBF2D7-A03E-5740-9512-79C3A34820A6}"/>
              </a:ext>
            </a:extLst>
          </p:cNvPr>
          <p:cNvGraphicFramePr>
            <a:graphicFrameLocks noGrp="1"/>
          </p:cNvGraphicFramePr>
          <p:nvPr>
            <p:extLst>
              <p:ext uri="{D42A27DB-BD31-4B8C-83A1-F6EECF244321}">
                <p14:modId xmlns:p14="http://schemas.microsoft.com/office/powerpoint/2010/main" val="3985213143"/>
              </p:ext>
            </p:extLst>
          </p:nvPr>
        </p:nvGraphicFramePr>
        <p:xfrm>
          <a:off x="1676400" y="5486240"/>
          <a:ext cx="14640340" cy="939906"/>
        </p:xfrm>
        <a:graphic>
          <a:graphicData uri="http://schemas.openxmlformats.org/drawingml/2006/table">
            <a:tbl>
              <a:tblPr firstRow="1" bandRow="1">
                <a:tableStyleId>{5C22544A-7EE6-4342-B048-85BDC9FD1C3A}</a:tableStyleId>
              </a:tblPr>
              <a:tblGrid>
                <a:gridCol w="3521969">
                  <a:extLst>
                    <a:ext uri="{9D8B030D-6E8A-4147-A177-3AD203B41FA5}">
                      <a16:colId xmlns:a16="http://schemas.microsoft.com/office/drawing/2014/main" val="193424348"/>
                    </a:ext>
                  </a:extLst>
                </a:gridCol>
                <a:gridCol w="11118371">
                  <a:extLst>
                    <a:ext uri="{9D8B030D-6E8A-4147-A177-3AD203B41FA5}">
                      <a16:colId xmlns:a16="http://schemas.microsoft.com/office/drawing/2014/main" val="1458471922"/>
                    </a:ext>
                  </a:extLst>
                </a:gridCol>
              </a:tblGrid>
              <a:tr h="939906">
                <a:tc>
                  <a:txBody>
                    <a:bodyPr/>
                    <a:lstStyle/>
                    <a:p>
                      <a:r>
                        <a:rPr lang="en-IN" sz="2400" dirty="0">
                          <a:solidFill>
                            <a:schemeClr val="accent4">
                              <a:lumMod val="50000"/>
                            </a:schemeClr>
                          </a:solidFill>
                          <a:latin typeface="DM Sans Bold" charset="0"/>
                        </a:rPr>
                        <a:t>Optimize Delhi Stays:</a:t>
                      </a:r>
                    </a:p>
                  </a:txBody>
                  <a:tcPr>
                    <a:solidFill>
                      <a:srgbClr val="F3F0FE"/>
                    </a:solidFill>
                  </a:tcPr>
                </a:tc>
                <a:tc>
                  <a:txBody>
                    <a:bodyPr/>
                    <a:lstStyle/>
                    <a:p>
                      <a:r>
                        <a:rPr lang="en-US" sz="2400" dirty="0">
                          <a:solidFill>
                            <a:schemeClr val="accent4">
                              <a:lumMod val="50000"/>
                            </a:schemeClr>
                          </a:solidFill>
                          <a:latin typeface="DM Sans Bold" charset="0"/>
                        </a:rPr>
                        <a:t>Despite high ratings, find ways to fill more rooms in Delhi for increased revenue.</a:t>
                      </a:r>
                      <a:endParaRPr lang="en-IN" sz="2400" dirty="0">
                        <a:solidFill>
                          <a:schemeClr val="accent4">
                            <a:lumMod val="50000"/>
                          </a:schemeClr>
                        </a:solidFill>
                        <a:latin typeface="DM Sans Bold" charset="0"/>
                      </a:endParaRPr>
                    </a:p>
                  </a:txBody>
                  <a:tcPr>
                    <a:solidFill>
                      <a:srgbClr val="F3F0FE"/>
                    </a:solidFill>
                  </a:tcPr>
                </a:tc>
                <a:extLst>
                  <a:ext uri="{0D108BD9-81ED-4DB2-BD59-A6C34878D82A}">
                    <a16:rowId xmlns:a16="http://schemas.microsoft.com/office/drawing/2014/main" val="4185745478"/>
                  </a:ext>
                </a:extLst>
              </a:tr>
            </a:tbl>
          </a:graphicData>
        </a:graphic>
      </p:graphicFrame>
      <p:graphicFrame>
        <p:nvGraphicFramePr>
          <p:cNvPr id="5" name="Table 4">
            <a:extLst>
              <a:ext uri="{FF2B5EF4-FFF2-40B4-BE49-F238E27FC236}">
                <a16:creationId xmlns:a16="http://schemas.microsoft.com/office/drawing/2014/main" id="{55D88C0A-CFCC-9A8E-46D6-781F0C88B616}"/>
              </a:ext>
            </a:extLst>
          </p:cNvPr>
          <p:cNvGraphicFramePr>
            <a:graphicFrameLocks noGrp="1"/>
          </p:cNvGraphicFramePr>
          <p:nvPr>
            <p:extLst>
              <p:ext uri="{D42A27DB-BD31-4B8C-83A1-F6EECF244321}">
                <p14:modId xmlns:p14="http://schemas.microsoft.com/office/powerpoint/2010/main" val="1994510884"/>
              </p:ext>
            </p:extLst>
          </p:nvPr>
        </p:nvGraphicFramePr>
        <p:xfrm>
          <a:off x="1676400" y="6749916"/>
          <a:ext cx="14640340" cy="939906"/>
        </p:xfrm>
        <a:graphic>
          <a:graphicData uri="http://schemas.openxmlformats.org/drawingml/2006/table">
            <a:tbl>
              <a:tblPr firstRow="1" bandRow="1">
                <a:tableStyleId>{5C22544A-7EE6-4342-B048-85BDC9FD1C3A}</a:tableStyleId>
              </a:tblPr>
              <a:tblGrid>
                <a:gridCol w="3521969">
                  <a:extLst>
                    <a:ext uri="{9D8B030D-6E8A-4147-A177-3AD203B41FA5}">
                      <a16:colId xmlns:a16="http://schemas.microsoft.com/office/drawing/2014/main" val="193424348"/>
                    </a:ext>
                  </a:extLst>
                </a:gridCol>
                <a:gridCol w="11118371">
                  <a:extLst>
                    <a:ext uri="{9D8B030D-6E8A-4147-A177-3AD203B41FA5}">
                      <a16:colId xmlns:a16="http://schemas.microsoft.com/office/drawing/2014/main" val="1458471922"/>
                    </a:ext>
                  </a:extLst>
                </a:gridCol>
              </a:tblGrid>
              <a:tr h="939906">
                <a:tc>
                  <a:txBody>
                    <a:bodyPr/>
                    <a:lstStyle/>
                    <a:p>
                      <a:r>
                        <a:rPr lang="en-IN" sz="2400" dirty="0">
                          <a:solidFill>
                            <a:schemeClr val="accent4">
                              <a:lumMod val="50000"/>
                            </a:schemeClr>
                          </a:solidFill>
                          <a:latin typeface="DM Sans Bold" charset="0"/>
                        </a:rPr>
                        <a:t>Weekend Promotions:</a:t>
                      </a:r>
                    </a:p>
                  </a:txBody>
                  <a:tcPr>
                    <a:solidFill>
                      <a:srgbClr val="F3F0FE"/>
                    </a:solidFill>
                  </a:tcPr>
                </a:tc>
                <a:tc>
                  <a:txBody>
                    <a:bodyPr/>
                    <a:lstStyle/>
                    <a:p>
                      <a:r>
                        <a:rPr lang="en-US" sz="2400" dirty="0">
                          <a:solidFill>
                            <a:schemeClr val="accent4">
                              <a:lumMod val="50000"/>
                            </a:schemeClr>
                          </a:solidFill>
                          <a:latin typeface="DM Sans Bold" charset="0"/>
                        </a:rPr>
                        <a:t>Leverage the weekend demand with targeted marketing on Fridays and Saturdays.</a:t>
                      </a:r>
                      <a:endParaRPr lang="en-IN" sz="2400" dirty="0">
                        <a:solidFill>
                          <a:schemeClr val="accent4">
                            <a:lumMod val="50000"/>
                          </a:schemeClr>
                        </a:solidFill>
                        <a:latin typeface="DM Sans Bold" charset="0"/>
                      </a:endParaRPr>
                    </a:p>
                  </a:txBody>
                  <a:tcPr>
                    <a:solidFill>
                      <a:srgbClr val="F3F0FE"/>
                    </a:solidFill>
                  </a:tcPr>
                </a:tc>
                <a:extLst>
                  <a:ext uri="{0D108BD9-81ED-4DB2-BD59-A6C34878D82A}">
                    <a16:rowId xmlns:a16="http://schemas.microsoft.com/office/drawing/2014/main" val="4185745478"/>
                  </a:ext>
                </a:extLst>
              </a:tr>
            </a:tbl>
          </a:graphicData>
        </a:graphic>
      </p:graphicFrame>
      <p:graphicFrame>
        <p:nvGraphicFramePr>
          <p:cNvPr id="6" name="Table 5">
            <a:extLst>
              <a:ext uri="{FF2B5EF4-FFF2-40B4-BE49-F238E27FC236}">
                <a16:creationId xmlns:a16="http://schemas.microsoft.com/office/drawing/2014/main" id="{BFCB1AD8-0C91-E7B3-37C3-9A0F88B21E7E}"/>
              </a:ext>
            </a:extLst>
          </p:cNvPr>
          <p:cNvGraphicFramePr>
            <a:graphicFrameLocks noGrp="1"/>
          </p:cNvGraphicFramePr>
          <p:nvPr>
            <p:extLst>
              <p:ext uri="{D42A27DB-BD31-4B8C-83A1-F6EECF244321}">
                <p14:modId xmlns:p14="http://schemas.microsoft.com/office/powerpoint/2010/main" val="1981427684"/>
              </p:ext>
            </p:extLst>
          </p:nvPr>
        </p:nvGraphicFramePr>
        <p:xfrm>
          <a:off x="1676400" y="8013594"/>
          <a:ext cx="14640340" cy="939906"/>
        </p:xfrm>
        <a:graphic>
          <a:graphicData uri="http://schemas.openxmlformats.org/drawingml/2006/table">
            <a:tbl>
              <a:tblPr firstRow="1" bandRow="1">
                <a:tableStyleId>{5C22544A-7EE6-4342-B048-85BDC9FD1C3A}</a:tableStyleId>
              </a:tblPr>
              <a:tblGrid>
                <a:gridCol w="3521969">
                  <a:extLst>
                    <a:ext uri="{9D8B030D-6E8A-4147-A177-3AD203B41FA5}">
                      <a16:colId xmlns:a16="http://schemas.microsoft.com/office/drawing/2014/main" val="193424348"/>
                    </a:ext>
                  </a:extLst>
                </a:gridCol>
                <a:gridCol w="11118371">
                  <a:extLst>
                    <a:ext uri="{9D8B030D-6E8A-4147-A177-3AD203B41FA5}">
                      <a16:colId xmlns:a16="http://schemas.microsoft.com/office/drawing/2014/main" val="1458471922"/>
                    </a:ext>
                  </a:extLst>
                </a:gridCol>
              </a:tblGrid>
              <a:tr h="939906">
                <a:tc>
                  <a:txBody>
                    <a:bodyPr/>
                    <a:lstStyle/>
                    <a:p>
                      <a:r>
                        <a:rPr lang="en-IN" sz="2400" dirty="0">
                          <a:solidFill>
                            <a:schemeClr val="accent4">
                              <a:lumMod val="50000"/>
                            </a:schemeClr>
                          </a:solidFill>
                          <a:latin typeface="DM Sans Bold" charset="0"/>
                        </a:rPr>
                        <a:t>Stay Adaptive:</a:t>
                      </a:r>
                    </a:p>
                  </a:txBody>
                  <a:tcPr>
                    <a:solidFill>
                      <a:srgbClr val="F3F0FE"/>
                    </a:solidFill>
                  </a:tcPr>
                </a:tc>
                <a:tc>
                  <a:txBody>
                    <a:bodyPr/>
                    <a:lstStyle/>
                    <a:p>
                      <a:r>
                        <a:rPr lang="en-US" sz="2400" dirty="0">
                          <a:solidFill>
                            <a:schemeClr val="accent4">
                              <a:lumMod val="50000"/>
                            </a:schemeClr>
                          </a:solidFill>
                          <a:latin typeface="DM Sans Bold" charset="0"/>
                        </a:rPr>
                        <a:t> Keep an eye on feedback, ratings, and trends for continuous improvement and competitiveness.</a:t>
                      </a:r>
                      <a:endParaRPr lang="en-IN" sz="2400" dirty="0">
                        <a:solidFill>
                          <a:schemeClr val="accent4">
                            <a:lumMod val="50000"/>
                          </a:schemeClr>
                        </a:solidFill>
                        <a:latin typeface="DM Sans Bold" charset="0"/>
                      </a:endParaRPr>
                    </a:p>
                  </a:txBody>
                  <a:tcPr>
                    <a:solidFill>
                      <a:srgbClr val="F3F0FE"/>
                    </a:solidFill>
                  </a:tcPr>
                </a:tc>
                <a:extLst>
                  <a:ext uri="{0D108BD9-81ED-4DB2-BD59-A6C34878D82A}">
                    <a16:rowId xmlns:a16="http://schemas.microsoft.com/office/drawing/2014/main" val="4185745478"/>
                  </a:ext>
                </a:extLst>
              </a:tr>
            </a:tbl>
          </a:graphicData>
        </a:graphic>
      </p:graphicFrame>
    </p:spTree>
    <p:extLst>
      <p:ext uri="{BB962C8B-B14F-4D97-AF65-F5344CB8AC3E}">
        <p14:creationId xmlns:p14="http://schemas.microsoft.com/office/powerpoint/2010/main" val="2643025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6F50F8"/>
        </a:solidFill>
        <a:effectLst/>
      </p:bgPr>
    </p:bg>
    <p:spTree>
      <p:nvGrpSpPr>
        <p:cNvPr id="1" name=""/>
        <p:cNvGrpSpPr/>
        <p:nvPr/>
      </p:nvGrpSpPr>
      <p:grpSpPr>
        <a:xfrm>
          <a:off x="0" y="0"/>
          <a:ext cx="0" cy="0"/>
          <a:chOff x="0" y="0"/>
          <a:chExt cx="0" cy="0"/>
        </a:xfrm>
      </p:grpSpPr>
      <p:sp>
        <p:nvSpPr>
          <p:cNvPr id="5" name="Freeform 5"/>
          <p:cNvSpPr/>
          <p:nvPr/>
        </p:nvSpPr>
        <p:spPr>
          <a:xfrm rot="-8498405">
            <a:off x="-895089" y="-599306"/>
            <a:ext cx="3847577" cy="3256012"/>
          </a:xfrm>
          <a:custGeom>
            <a:avLst/>
            <a:gdLst/>
            <a:ahLst/>
            <a:cxnLst/>
            <a:rect l="l" t="t" r="r" b="b"/>
            <a:pathLst>
              <a:path w="3847577" h="3256012">
                <a:moveTo>
                  <a:pt x="0" y="0"/>
                </a:moveTo>
                <a:lnTo>
                  <a:pt x="3847578" y="0"/>
                </a:lnTo>
                <a:lnTo>
                  <a:pt x="3847578" y="3256012"/>
                </a:lnTo>
                <a:lnTo>
                  <a:pt x="0" y="3256012"/>
                </a:lnTo>
                <a:lnTo>
                  <a:pt x="0" y="0"/>
                </a:lnTo>
                <a:close/>
              </a:path>
            </a:pathLst>
          </a:custGeom>
          <a:blipFill>
            <a:blip r:embed="rId2"/>
            <a:stretch>
              <a:fillRect/>
            </a:stretch>
          </a:blipFill>
        </p:spPr>
        <p:txBody>
          <a:bodyPr/>
          <a:lstStyle/>
          <a:p>
            <a:endParaRPr lang="en-IN"/>
          </a:p>
        </p:txBody>
      </p:sp>
      <p:sp>
        <p:nvSpPr>
          <p:cNvPr id="6" name="Freeform 6"/>
          <p:cNvSpPr/>
          <p:nvPr/>
        </p:nvSpPr>
        <p:spPr>
          <a:xfrm flipH="1">
            <a:off x="-248575" y="7762365"/>
            <a:ext cx="3029008" cy="2854840"/>
          </a:xfrm>
          <a:custGeom>
            <a:avLst/>
            <a:gdLst/>
            <a:ahLst/>
            <a:cxnLst/>
            <a:rect l="l" t="t" r="r" b="b"/>
            <a:pathLst>
              <a:path w="3029008" h="2854840">
                <a:moveTo>
                  <a:pt x="3029008" y="0"/>
                </a:moveTo>
                <a:lnTo>
                  <a:pt x="0" y="0"/>
                </a:lnTo>
                <a:lnTo>
                  <a:pt x="0" y="2854841"/>
                </a:lnTo>
                <a:lnTo>
                  <a:pt x="3029008" y="2854841"/>
                </a:lnTo>
                <a:lnTo>
                  <a:pt x="3029008" y="0"/>
                </a:lnTo>
                <a:close/>
              </a:path>
            </a:pathLst>
          </a:custGeom>
          <a:blipFill>
            <a:blip r:embed="rId3"/>
            <a:stretch>
              <a:fillRect/>
            </a:stretch>
          </a:blipFill>
        </p:spPr>
        <p:txBody>
          <a:bodyPr/>
          <a:lstStyle/>
          <a:p>
            <a:endParaRPr lang="en-IN"/>
          </a:p>
        </p:txBody>
      </p:sp>
      <p:grpSp>
        <p:nvGrpSpPr>
          <p:cNvPr id="7" name="Group 7"/>
          <p:cNvGrpSpPr/>
          <p:nvPr/>
        </p:nvGrpSpPr>
        <p:grpSpPr>
          <a:xfrm>
            <a:off x="2954917" y="3773382"/>
            <a:ext cx="12378166" cy="2305688"/>
            <a:chOff x="0" y="-9525"/>
            <a:chExt cx="16504221" cy="3074251"/>
          </a:xfrm>
        </p:grpSpPr>
        <p:sp>
          <p:nvSpPr>
            <p:cNvPr id="8" name="TextBox 8"/>
            <p:cNvSpPr txBox="1"/>
            <p:nvPr/>
          </p:nvSpPr>
          <p:spPr>
            <a:xfrm>
              <a:off x="0" y="-9525"/>
              <a:ext cx="16504221" cy="1838325"/>
            </a:xfrm>
            <a:prstGeom prst="rect">
              <a:avLst/>
            </a:prstGeom>
          </p:spPr>
          <p:txBody>
            <a:bodyPr lIns="0" tIns="0" rIns="0" bIns="0" rtlCol="0" anchor="t">
              <a:spAutoFit/>
            </a:bodyPr>
            <a:lstStyle/>
            <a:p>
              <a:pPr algn="ctr">
                <a:lnSpc>
                  <a:spcPts val="10800"/>
                </a:lnSpc>
              </a:pPr>
              <a:r>
                <a:rPr lang="en-US" sz="9000" dirty="0">
                  <a:solidFill>
                    <a:srgbClr val="F4F4F4"/>
                  </a:solidFill>
                  <a:latin typeface="DM Sans Bold"/>
                </a:rPr>
                <a:t>Thank You</a:t>
              </a:r>
            </a:p>
          </p:txBody>
        </p:sp>
        <p:sp>
          <p:nvSpPr>
            <p:cNvPr id="9" name="TextBox 9"/>
            <p:cNvSpPr txBox="1"/>
            <p:nvPr/>
          </p:nvSpPr>
          <p:spPr>
            <a:xfrm>
              <a:off x="0" y="2493714"/>
              <a:ext cx="16504221" cy="571012"/>
            </a:xfrm>
            <a:prstGeom prst="rect">
              <a:avLst/>
            </a:prstGeom>
          </p:spPr>
          <p:txBody>
            <a:bodyPr lIns="0" tIns="0" rIns="0" bIns="0" rtlCol="0" anchor="t">
              <a:spAutoFit/>
            </a:bodyPr>
            <a:lstStyle/>
            <a:p>
              <a:pPr algn="ctr">
                <a:lnSpc>
                  <a:spcPts val="3500"/>
                </a:lnSpc>
              </a:pPr>
              <a:r>
                <a:rPr lang="en-US" sz="2500" dirty="0">
                  <a:solidFill>
                    <a:srgbClr val="F4F4F4"/>
                  </a:solidFill>
                  <a:latin typeface="DM Sans"/>
                </a:rPr>
                <a:t>Grateful for your time is discovering the transformative power of data in hospitality</a:t>
              </a:r>
            </a:p>
          </p:txBody>
        </p:sp>
      </p:grpSp>
      <p:sp>
        <p:nvSpPr>
          <p:cNvPr id="10" name="Freeform 10"/>
          <p:cNvSpPr/>
          <p:nvPr/>
        </p:nvSpPr>
        <p:spPr>
          <a:xfrm rot="-8947061">
            <a:off x="14974821" y="-589816"/>
            <a:ext cx="3029008" cy="2854840"/>
          </a:xfrm>
          <a:custGeom>
            <a:avLst/>
            <a:gdLst/>
            <a:ahLst/>
            <a:cxnLst/>
            <a:rect l="l" t="t" r="r" b="b"/>
            <a:pathLst>
              <a:path w="3029008" h="2854840">
                <a:moveTo>
                  <a:pt x="0" y="0"/>
                </a:moveTo>
                <a:lnTo>
                  <a:pt x="3029009" y="0"/>
                </a:lnTo>
                <a:lnTo>
                  <a:pt x="3029009" y="2854840"/>
                </a:lnTo>
                <a:lnTo>
                  <a:pt x="0" y="2854840"/>
                </a:lnTo>
                <a:lnTo>
                  <a:pt x="0" y="0"/>
                </a:lnTo>
                <a:close/>
              </a:path>
            </a:pathLst>
          </a:custGeom>
          <a:blipFill>
            <a:blip r:embed="rId3"/>
            <a:stretch>
              <a:fillRect/>
            </a:stretch>
          </a:blipFill>
        </p:spPr>
        <p:txBody>
          <a:bodyPr/>
          <a:lstStyle/>
          <a:p>
            <a:endParaRPr lang="en-IN"/>
          </a:p>
        </p:txBody>
      </p:sp>
      <p:sp>
        <p:nvSpPr>
          <p:cNvPr id="11" name="Freeform 11"/>
          <p:cNvSpPr/>
          <p:nvPr/>
        </p:nvSpPr>
        <p:spPr>
          <a:xfrm rot="2088785">
            <a:off x="15526011" y="7684586"/>
            <a:ext cx="3847577" cy="3256012"/>
          </a:xfrm>
          <a:custGeom>
            <a:avLst/>
            <a:gdLst/>
            <a:ahLst/>
            <a:cxnLst/>
            <a:rect l="l" t="t" r="r" b="b"/>
            <a:pathLst>
              <a:path w="3847577" h="3256012">
                <a:moveTo>
                  <a:pt x="0" y="0"/>
                </a:moveTo>
                <a:lnTo>
                  <a:pt x="3847578" y="0"/>
                </a:lnTo>
                <a:lnTo>
                  <a:pt x="3847578" y="3256013"/>
                </a:lnTo>
                <a:lnTo>
                  <a:pt x="0" y="3256013"/>
                </a:lnTo>
                <a:lnTo>
                  <a:pt x="0" y="0"/>
                </a:lnTo>
                <a:close/>
              </a:path>
            </a:pathLst>
          </a:custGeom>
          <a:blipFill>
            <a:blip r:embed="rId2"/>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74768" y="1121545"/>
            <a:ext cx="1938465" cy="1452086"/>
          </a:xfrm>
          <a:custGeom>
            <a:avLst/>
            <a:gdLst/>
            <a:ahLst/>
            <a:cxnLst/>
            <a:rect l="l" t="t" r="r" b="b"/>
            <a:pathLst>
              <a:path w="1938465" h="1452086">
                <a:moveTo>
                  <a:pt x="0" y="0"/>
                </a:moveTo>
                <a:lnTo>
                  <a:pt x="1938464" y="0"/>
                </a:lnTo>
                <a:lnTo>
                  <a:pt x="1938464" y="1452086"/>
                </a:lnTo>
                <a:lnTo>
                  <a:pt x="0" y="14520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AutoShape 3"/>
          <p:cNvSpPr/>
          <p:nvPr/>
        </p:nvSpPr>
        <p:spPr>
          <a:xfrm>
            <a:off x="0" y="8997003"/>
            <a:ext cx="18288000" cy="1371600"/>
          </a:xfrm>
          <a:prstGeom prst="rect">
            <a:avLst/>
          </a:prstGeom>
          <a:solidFill>
            <a:srgbClr val="9A85FA"/>
          </a:solidFill>
        </p:spPr>
        <p:txBody>
          <a:bodyPr/>
          <a:lstStyle/>
          <a:p>
            <a:endParaRPr lang="en-IN"/>
          </a:p>
        </p:txBody>
      </p:sp>
      <p:sp>
        <p:nvSpPr>
          <p:cNvPr id="8" name="TextBox 8"/>
          <p:cNvSpPr txBox="1"/>
          <p:nvPr/>
        </p:nvSpPr>
        <p:spPr>
          <a:xfrm>
            <a:off x="4607022" y="723900"/>
            <a:ext cx="9073956" cy="1217385"/>
          </a:xfrm>
          <a:prstGeom prst="rect">
            <a:avLst/>
          </a:prstGeom>
        </p:spPr>
        <p:txBody>
          <a:bodyPr wrap="square" lIns="0" tIns="0" rIns="0" bIns="0" rtlCol="0" anchor="t">
            <a:spAutoFit/>
          </a:bodyPr>
          <a:lstStyle/>
          <a:p>
            <a:pPr marL="0" lvl="0" indent="0" algn="ctr">
              <a:lnSpc>
                <a:spcPts val="9750"/>
              </a:lnSpc>
            </a:pPr>
            <a:r>
              <a:rPr lang="en-US" sz="7500" u="none" dirty="0">
                <a:solidFill>
                  <a:srgbClr val="000000"/>
                </a:solidFill>
                <a:latin typeface="DM Sans Bold" charset="0"/>
              </a:rPr>
              <a:t>Problem Statement</a:t>
            </a:r>
          </a:p>
        </p:txBody>
      </p:sp>
      <p:sp>
        <p:nvSpPr>
          <p:cNvPr id="22" name="Freeform 4">
            <a:extLst>
              <a:ext uri="{FF2B5EF4-FFF2-40B4-BE49-F238E27FC236}">
                <a16:creationId xmlns:a16="http://schemas.microsoft.com/office/drawing/2014/main" id="{E61CB3A5-D9A0-1C0C-41DC-4F898D149A37}"/>
              </a:ext>
            </a:extLst>
          </p:cNvPr>
          <p:cNvSpPr/>
          <p:nvPr/>
        </p:nvSpPr>
        <p:spPr>
          <a:xfrm>
            <a:off x="5257800" y="3162300"/>
            <a:ext cx="2138903" cy="438475"/>
          </a:xfrm>
          <a:custGeom>
            <a:avLst/>
            <a:gdLst/>
            <a:ahLst/>
            <a:cxnLst/>
            <a:rect l="l" t="t" r="r" b="b"/>
            <a:pathLst>
              <a:path w="2851871" h="584633">
                <a:moveTo>
                  <a:pt x="0" y="0"/>
                </a:moveTo>
                <a:lnTo>
                  <a:pt x="2851871" y="0"/>
                </a:lnTo>
                <a:lnTo>
                  <a:pt x="2851871" y="584634"/>
                </a:lnTo>
                <a:lnTo>
                  <a:pt x="0" y="5846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5" name="Freeform 4">
            <a:extLst>
              <a:ext uri="{FF2B5EF4-FFF2-40B4-BE49-F238E27FC236}">
                <a16:creationId xmlns:a16="http://schemas.microsoft.com/office/drawing/2014/main" id="{3A65D796-EBAC-DC03-BDFC-798D95F73A45}"/>
              </a:ext>
            </a:extLst>
          </p:cNvPr>
          <p:cNvSpPr/>
          <p:nvPr/>
        </p:nvSpPr>
        <p:spPr>
          <a:xfrm>
            <a:off x="1676400" y="3162299"/>
            <a:ext cx="1938466" cy="438475"/>
          </a:xfrm>
          <a:custGeom>
            <a:avLst/>
            <a:gdLst/>
            <a:ahLst/>
            <a:cxnLst/>
            <a:rect l="l" t="t" r="r" b="b"/>
            <a:pathLst>
              <a:path w="2851871" h="584633">
                <a:moveTo>
                  <a:pt x="0" y="0"/>
                </a:moveTo>
                <a:lnTo>
                  <a:pt x="2851871" y="0"/>
                </a:lnTo>
                <a:lnTo>
                  <a:pt x="2851871" y="584634"/>
                </a:lnTo>
                <a:lnTo>
                  <a:pt x="0" y="5846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30" name="Freeform 4">
            <a:extLst>
              <a:ext uri="{FF2B5EF4-FFF2-40B4-BE49-F238E27FC236}">
                <a16:creationId xmlns:a16="http://schemas.microsoft.com/office/drawing/2014/main" id="{01E60CBB-5B98-CF94-D7A6-1DCB7C0BCCD5}"/>
              </a:ext>
            </a:extLst>
          </p:cNvPr>
          <p:cNvSpPr/>
          <p:nvPr/>
        </p:nvSpPr>
        <p:spPr>
          <a:xfrm>
            <a:off x="3200400" y="7505700"/>
            <a:ext cx="1788943" cy="458596"/>
          </a:xfrm>
          <a:custGeom>
            <a:avLst/>
            <a:gdLst/>
            <a:ahLst/>
            <a:cxnLst/>
            <a:rect l="l" t="t" r="r" b="b"/>
            <a:pathLst>
              <a:path w="2851871" h="584633">
                <a:moveTo>
                  <a:pt x="0" y="0"/>
                </a:moveTo>
                <a:lnTo>
                  <a:pt x="2851871" y="0"/>
                </a:lnTo>
                <a:lnTo>
                  <a:pt x="2851871" y="584634"/>
                </a:lnTo>
                <a:lnTo>
                  <a:pt x="0" y="5846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6" name="Freeform 4">
            <a:extLst>
              <a:ext uri="{FF2B5EF4-FFF2-40B4-BE49-F238E27FC236}">
                <a16:creationId xmlns:a16="http://schemas.microsoft.com/office/drawing/2014/main" id="{07B92842-3E58-21E2-3865-F453F83CEE59}"/>
              </a:ext>
            </a:extLst>
          </p:cNvPr>
          <p:cNvSpPr/>
          <p:nvPr/>
        </p:nvSpPr>
        <p:spPr>
          <a:xfrm>
            <a:off x="1716374" y="5905500"/>
            <a:ext cx="1259175" cy="445482"/>
          </a:xfrm>
          <a:custGeom>
            <a:avLst/>
            <a:gdLst/>
            <a:ahLst/>
            <a:cxnLst/>
            <a:rect l="l" t="t" r="r" b="b"/>
            <a:pathLst>
              <a:path w="2851871" h="584633">
                <a:moveTo>
                  <a:pt x="0" y="0"/>
                </a:moveTo>
                <a:lnTo>
                  <a:pt x="2851871" y="0"/>
                </a:lnTo>
                <a:lnTo>
                  <a:pt x="2851871" y="584634"/>
                </a:lnTo>
                <a:lnTo>
                  <a:pt x="0" y="5846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8" name="Freeform 4">
            <a:extLst>
              <a:ext uri="{FF2B5EF4-FFF2-40B4-BE49-F238E27FC236}">
                <a16:creationId xmlns:a16="http://schemas.microsoft.com/office/drawing/2014/main" id="{E671C62F-D072-3B43-C0D5-FF75C80532EE}"/>
              </a:ext>
            </a:extLst>
          </p:cNvPr>
          <p:cNvSpPr/>
          <p:nvPr/>
        </p:nvSpPr>
        <p:spPr>
          <a:xfrm>
            <a:off x="13563600" y="5323661"/>
            <a:ext cx="1938466" cy="438475"/>
          </a:xfrm>
          <a:custGeom>
            <a:avLst/>
            <a:gdLst/>
            <a:ahLst/>
            <a:cxnLst/>
            <a:rect l="l" t="t" r="r" b="b"/>
            <a:pathLst>
              <a:path w="2851871" h="584633">
                <a:moveTo>
                  <a:pt x="0" y="0"/>
                </a:moveTo>
                <a:lnTo>
                  <a:pt x="2851871" y="0"/>
                </a:lnTo>
                <a:lnTo>
                  <a:pt x="2851871" y="584634"/>
                </a:lnTo>
                <a:lnTo>
                  <a:pt x="0" y="5846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7" name="TextBox 26">
            <a:extLst>
              <a:ext uri="{FF2B5EF4-FFF2-40B4-BE49-F238E27FC236}">
                <a16:creationId xmlns:a16="http://schemas.microsoft.com/office/drawing/2014/main" id="{B819A82F-7184-122F-F385-62E1D9555481}"/>
              </a:ext>
            </a:extLst>
          </p:cNvPr>
          <p:cNvSpPr txBox="1"/>
          <p:nvPr/>
        </p:nvSpPr>
        <p:spPr>
          <a:xfrm>
            <a:off x="971550" y="2971276"/>
            <a:ext cx="16344900" cy="5581721"/>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en-US" sz="2400" dirty="0" err="1">
                <a:latin typeface="DM Sans Medium" pitchFamily="2" charset="0"/>
              </a:rPr>
              <a:t>AtliQ</a:t>
            </a:r>
            <a:r>
              <a:rPr lang="en-US" sz="2400" dirty="0">
                <a:latin typeface="DM Sans Medium" pitchFamily="2" charset="0"/>
              </a:rPr>
              <a:t> Grand owns multiple five-star hotels across India. They have been in the hospitality industry for past 20 years. Due to strategic moves from other competitors and ineffective decision-making in the management, </a:t>
            </a:r>
            <a:r>
              <a:rPr lang="en-US" sz="2400" dirty="0" err="1">
                <a:latin typeface="DM Sans Medium" pitchFamily="2" charset="0"/>
              </a:rPr>
              <a:t>AtliQ</a:t>
            </a:r>
            <a:r>
              <a:rPr lang="en-US" sz="2400" dirty="0">
                <a:latin typeface="DM Sans Medium" pitchFamily="2" charset="0"/>
              </a:rPr>
              <a:t> grands are losing its market share and revenue in the luxury/business hotels category.</a:t>
            </a:r>
          </a:p>
          <a:p>
            <a:pPr marL="742950" lvl="1" indent="-285750">
              <a:lnSpc>
                <a:spcPct val="150000"/>
              </a:lnSpc>
              <a:buFont typeface="Arial" panose="020B0604020202020204" pitchFamily="34" charset="0"/>
              <a:buChar char="•"/>
            </a:pPr>
            <a:endParaRPr lang="en-US" sz="2400" dirty="0">
              <a:latin typeface="DM Sans Medium" pitchFamily="2" charset="0"/>
            </a:endParaRPr>
          </a:p>
          <a:p>
            <a:pPr marL="742950" lvl="1" indent="-285750">
              <a:lnSpc>
                <a:spcPct val="150000"/>
              </a:lnSpc>
              <a:buFont typeface="Arial" panose="020B0604020202020204" pitchFamily="34" charset="0"/>
              <a:buChar char="•"/>
            </a:pPr>
            <a:r>
              <a:rPr lang="en-US" sz="2400" dirty="0">
                <a:latin typeface="DM Sans Medium" pitchFamily="2" charset="0"/>
              </a:rPr>
              <a:t>As a strategic move, the managing director of </a:t>
            </a:r>
            <a:r>
              <a:rPr lang="en-US" sz="2400" dirty="0" err="1">
                <a:latin typeface="DM Sans Medium" pitchFamily="2" charset="0"/>
              </a:rPr>
              <a:t>AtliQ</a:t>
            </a:r>
            <a:r>
              <a:rPr lang="en-US" sz="2400" dirty="0">
                <a:latin typeface="DM Sans Medium" pitchFamily="2" charset="0"/>
              </a:rPr>
              <a:t> Grands wanted to regain their market share and revenue. Their revenue </a:t>
            </a:r>
            <a:r>
              <a:rPr lang="en-US" sz="2400" dirty="0" err="1">
                <a:latin typeface="DM Sans Medium" pitchFamily="2" charset="0"/>
              </a:rPr>
              <a:t>managerment</a:t>
            </a:r>
            <a:r>
              <a:rPr lang="en-US" sz="2400" dirty="0">
                <a:latin typeface="DM Sans Medium" pitchFamily="2" charset="0"/>
              </a:rPr>
              <a:t> team had decided to hire a 3rd party service provider to provide them with insights from their historical data.</a:t>
            </a:r>
          </a:p>
          <a:p>
            <a:pPr marL="742950" lvl="1" indent="-285750">
              <a:lnSpc>
                <a:spcPct val="150000"/>
              </a:lnSpc>
              <a:buFont typeface="Arial" panose="020B0604020202020204" pitchFamily="34" charset="0"/>
              <a:buChar char="•"/>
            </a:pPr>
            <a:endParaRPr lang="en-US" sz="2400" dirty="0">
              <a:latin typeface="DM Sans Medium" pitchFamily="2" charset="0"/>
            </a:endParaRPr>
          </a:p>
          <a:p>
            <a:pPr marL="742950" lvl="1" indent="-285750">
              <a:lnSpc>
                <a:spcPct val="150000"/>
              </a:lnSpc>
              <a:buFont typeface="Arial" panose="020B0604020202020204" pitchFamily="34" charset="0"/>
              <a:buChar char="•"/>
            </a:pPr>
            <a:r>
              <a:rPr lang="en-US" sz="2400" dirty="0">
                <a:latin typeface="DM Sans Medium" pitchFamily="2" charset="0"/>
              </a:rPr>
              <a:t>You are a data analyst who has been provided with sample data to provide the revenue insights to the team</a:t>
            </a:r>
            <a:endParaRPr lang="en-IN" sz="2400" dirty="0">
              <a:latin typeface="DM Sans Medium"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62025"/>
            <a:ext cx="11210807" cy="1209670"/>
          </a:xfrm>
          <a:prstGeom prst="rect">
            <a:avLst/>
          </a:prstGeom>
        </p:spPr>
        <p:txBody>
          <a:bodyPr lIns="0" tIns="0" rIns="0" bIns="0" rtlCol="0" anchor="t">
            <a:spAutoFit/>
          </a:bodyPr>
          <a:lstStyle/>
          <a:p>
            <a:pPr marL="0" marR="0" lvl="0" indent="0" algn="l" defTabSz="914400" rtl="0" eaLnBrk="1" fontAlgn="auto" latinLnBrk="0" hangingPunct="1">
              <a:lnSpc>
                <a:spcPts val="9750"/>
              </a:lnSpc>
              <a:spcBef>
                <a:spcPts val="0"/>
              </a:spcBef>
              <a:spcAft>
                <a:spcPts val="0"/>
              </a:spcAft>
              <a:buClrTx/>
              <a:buSzTx/>
              <a:buFontTx/>
              <a:buNone/>
              <a:tabLst/>
              <a:defRPr/>
            </a:pPr>
            <a:r>
              <a:rPr kumimoji="0" lang="en-US" sz="7500" b="0" i="0" u="none" strike="noStrike" kern="1200" cap="none" spc="0" normalizeH="0" baseline="0" noProof="0" dirty="0">
                <a:ln>
                  <a:noFill/>
                </a:ln>
                <a:solidFill>
                  <a:srgbClr val="000000"/>
                </a:solidFill>
                <a:effectLst/>
                <a:uLnTx/>
                <a:uFillTx/>
                <a:latin typeface="DM Sans Bold" charset="0"/>
              </a:rPr>
              <a:t>Timeline</a:t>
            </a:r>
          </a:p>
        </p:txBody>
      </p:sp>
      <p:grpSp>
        <p:nvGrpSpPr>
          <p:cNvPr id="3" name="Group 3"/>
          <p:cNvGrpSpPr/>
          <p:nvPr/>
        </p:nvGrpSpPr>
        <p:grpSpPr>
          <a:xfrm>
            <a:off x="495297" y="5677678"/>
            <a:ext cx="3260655" cy="2558563"/>
            <a:chOff x="0" y="0"/>
            <a:chExt cx="4347540" cy="3411417"/>
          </a:xfrm>
        </p:grpSpPr>
        <p:sp>
          <p:nvSpPr>
            <p:cNvPr id="4" name="TextBox 4"/>
            <p:cNvSpPr txBox="1"/>
            <p:nvPr/>
          </p:nvSpPr>
          <p:spPr>
            <a:xfrm>
              <a:off x="0" y="0"/>
              <a:ext cx="4347537" cy="1223753"/>
            </a:xfrm>
            <a:prstGeom prst="rect">
              <a:avLst/>
            </a:prstGeom>
          </p:spPr>
          <p:txBody>
            <a:bodyPr wrap="square"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kumimoji="0" lang="en-US" sz="2999" b="0" i="0" u="none" strike="noStrike" kern="1200" cap="none" spc="0" normalizeH="0" baseline="0" noProof="0" dirty="0">
                  <a:ln>
                    <a:noFill/>
                  </a:ln>
                  <a:solidFill>
                    <a:srgbClr val="000000"/>
                  </a:solidFill>
                  <a:effectLst/>
                  <a:uLnTx/>
                  <a:uFillTx/>
                  <a:latin typeface="DM Sans Bold" charset="0"/>
                  <a:cs typeface="Rubik Semi-Bold" panose="020B0604020202020204" charset="-79"/>
                </a:rPr>
                <a:t>Problem </a:t>
              </a:r>
              <a:r>
                <a:rPr lang="en-US" sz="2999" dirty="0">
                  <a:solidFill>
                    <a:srgbClr val="000000"/>
                  </a:solidFill>
                  <a:latin typeface="DM Sans Bold" charset="0"/>
                  <a:cs typeface="Rubik Semi-Bold" panose="020B0604020202020204" charset="-79"/>
                </a:rPr>
                <a:t>statement</a:t>
              </a:r>
            </a:p>
          </p:txBody>
        </p:sp>
        <p:sp>
          <p:nvSpPr>
            <p:cNvPr id="5" name="TextBox 5"/>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sp>
        <p:nvSpPr>
          <p:cNvPr id="6" name="AutoShape 6"/>
          <p:cNvSpPr/>
          <p:nvPr/>
        </p:nvSpPr>
        <p:spPr>
          <a:xfrm rot="1008" flipV="1">
            <a:off x="495298" y="4150403"/>
            <a:ext cx="17030702" cy="4990"/>
          </a:xfrm>
          <a:prstGeom prst="line">
            <a:avLst/>
          </a:prstGeom>
          <a:ln w="19050" cap="rnd">
            <a:solidFill>
              <a:srgbClr val="000000"/>
            </a:solidFill>
            <a:prstDash val="solid"/>
            <a:headEnd type="none" w="sm" len="sm"/>
            <a:tailEnd type="none" w="sm" len="sm"/>
          </a:ln>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7" name="Group 7"/>
          <p:cNvGrpSpPr/>
          <p:nvPr/>
        </p:nvGrpSpPr>
        <p:grpSpPr>
          <a:xfrm>
            <a:off x="381000" y="3921392"/>
            <a:ext cx="410299" cy="410299"/>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p:cNvGrpSpPr/>
          <p:nvPr/>
        </p:nvGrpSpPr>
        <p:grpSpPr>
          <a:xfrm>
            <a:off x="7467600" y="3889926"/>
            <a:ext cx="410299" cy="410299"/>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 name="Group 12"/>
          <p:cNvGrpSpPr/>
          <p:nvPr/>
        </p:nvGrpSpPr>
        <p:grpSpPr>
          <a:xfrm>
            <a:off x="11049000" y="3911899"/>
            <a:ext cx="410299" cy="410299"/>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Freeform 14"/>
          <p:cNvSpPr/>
          <p:nvPr/>
        </p:nvSpPr>
        <p:spPr>
          <a:xfrm rot="256886">
            <a:off x="3585618" y="3649659"/>
            <a:ext cx="1022042" cy="1124247"/>
          </a:xfrm>
          <a:custGeom>
            <a:avLst/>
            <a:gdLst/>
            <a:ahLst/>
            <a:cxnLst/>
            <a:rect l="l" t="t" r="r" b="b"/>
            <a:pathLst>
              <a:path w="1022042" h="1124247">
                <a:moveTo>
                  <a:pt x="0" y="0"/>
                </a:moveTo>
                <a:lnTo>
                  <a:pt x="1022042" y="0"/>
                </a:lnTo>
                <a:lnTo>
                  <a:pt x="1022042" y="1124247"/>
                </a:lnTo>
                <a:lnTo>
                  <a:pt x="0" y="11242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5" name="Group 15"/>
          <p:cNvGrpSpPr/>
          <p:nvPr/>
        </p:nvGrpSpPr>
        <p:grpSpPr>
          <a:xfrm>
            <a:off x="4033059" y="5677678"/>
            <a:ext cx="3260655" cy="2558563"/>
            <a:chOff x="0" y="0"/>
            <a:chExt cx="4347540" cy="3411417"/>
          </a:xfrm>
        </p:grpSpPr>
        <p:sp>
          <p:nvSpPr>
            <p:cNvPr id="16" name="TextBox 16"/>
            <p:cNvSpPr txBox="1"/>
            <p:nvPr/>
          </p:nvSpPr>
          <p:spPr>
            <a:xfrm>
              <a:off x="0" y="0"/>
              <a:ext cx="4347537" cy="1223753"/>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kumimoji="0" lang="en-US" sz="2999" b="0" i="0" u="none" strike="noStrike" kern="1200" cap="none" spc="0" normalizeH="0" baseline="0" noProof="0" dirty="0">
                  <a:ln>
                    <a:noFill/>
                  </a:ln>
                  <a:solidFill>
                    <a:srgbClr val="000000"/>
                  </a:solidFill>
                  <a:effectLst/>
                  <a:uLnTx/>
                  <a:uFillTx/>
                  <a:latin typeface="DM Sans Bold" charset="0"/>
                </a:rPr>
                <a:t>About the dataset</a:t>
              </a:r>
            </a:p>
          </p:txBody>
        </p:sp>
        <p:sp>
          <p:nvSpPr>
            <p:cNvPr id="17" name="TextBox 17"/>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18" name="Group 18"/>
          <p:cNvGrpSpPr/>
          <p:nvPr/>
        </p:nvGrpSpPr>
        <p:grpSpPr>
          <a:xfrm>
            <a:off x="7570821" y="5677678"/>
            <a:ext cx="3260655" cy="2558563"/>
            <a:chOff x="0" y="0"/>
            <a:chExt cx="4347540" cy="3411417"/>
          </a:xfrm>
        </p:grpSpPr>
        <p:sp>
          <p:nvSpPr>
            <p:cNvPr id="19" name="TextBox 19"/>
            <p:cNvSpPr txBox="1"/>
            <p:nvPr/>
          </p:nvSpPr>
          <p:spPr>
            <a:xfrm>
              <a:off x="0" y="0"/>
              <a:ext cx="4347537" cy="608201"/>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kumimoji="0" lang="en-US" sz="2999" i="0" u="none" strike="noStrike" kern="1200" cap="none" spc="0" normalizeH="0" baseline="0" noProof="0" dirty="0">
                  <a:ln>
                    <a:noFill/>
                  </a:ln>
                  <a:solidFill>
                    <a:srgbClr val="000000"/>
                  </a:solidFill>
                  <a:effectLst/>
                  <a:uLnTx/>
                  <a:uFillTx/>
                  <a:latin typeface="DM Sans Bold" charset="0"/>
                </a:rPr>
                <a:t>Data cleaning</a:t>
              </a:r>
            </a:p>
          </p:txBody>
        </p:sp>
        <p:sp>
          <p:nvSpPr>
            <p:cNvPr id="20" name="TextBox 20"/>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21" name="Group 21"/>
          <p:cNvGrpSpPr/>
          <p:nvPr/>
        </p:nvGrpSpPr>
        <p:grpSpPr>
          <a:xfrm>
            <a:off x="11108583" y="5677678"/>
            <a:ext cx="3260655" cy="2558563"/>
            <a:chOff x="0" y="0"/>
            <a:chExt cx="4347540" cy="3411417"/>
          </a:xfrm>
        </p:grpSpPr>
        <p:sp>
          <p:nvSpPr>
            <p:cNvPr id="22" name="TextBox 22"/>
            <p:cNvSpPr txBox="1"/>
            <p:nvPr/>
          </p:nvSpPr>
          <p:spPr>
            <a:xfrm>
              <a:off x="0" y="0"/>
              <a:ext cx="4347537" cy="1223753"/>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lang="en-US" sz="2999" dirty="0">
                  <a:solidFill>
                    <a:srgbClr val="000000"/>
                  </a:solidFill>
                  <a:latin typeface="DM Sans Bold" charset="0"/>
                  <a:cs typeface="Rubik Semi-Bold" panose="020B0604020202020204" charset="-79"/>
                </a:rPr>
                <a:t>Data transformation</a:t>
              </a:r>
            </a:p>
          </p:txBody>
        </p:sp>
        <p:sp>
          <p:nvSpPr>
            <p:cNvPr id="23" name="TextBox 23"/>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grpSp>
        <p:nvGrpSpPr>
          <p:cNvPr id="24" name="Group 12">
            <a:extLst>
              <a:ext uri="{FF2B5EF4-FFF2-40B4-BE49-F238E27FC236}">
                <a16:creationId xmlns:a16="http://schemas.microsoft.com/office/drawing/2014/main" id="{8AC2ADEF-3951-D9C3-31FC-7A40128A6D08}"/>
              </a:ext>
            </a:extLst>
          </p:cNvPr>
          <p:cNvGrpSpPr/>
          <p:nvPr/>
        </p:nvGrpSpPr>
        <p:grpSpPr>
          <a:xfrm>
            <a:off x="14554200" y="3895977"/>
            <a:ext cx="410299" cy="410299"/>
            <a:chOff x="0" y="0"/>
            <a:chExt cx="6350000" cy="6350000"/>
          </a:xfrm>
        </p:grpSpPr>
        <p:sp>
          <p:nvSpPr>
            <p:cNvPr id="25" name="Freeform 13">
              <a:extLst>
                <a:ext uri="{FF2B5EF4-FFF2-40B4-BE49-F238E27FC236}">
                  <a16:creationId xmlns:a16="http://schemas.microsoft.com/office/drawing/2014/main" id="{A5E97A7E-D9F5-137C-4749-5EDBD8C0453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 name="Group 21">
            <a:extLst>
              <a:ext uri="{FF2B5EF4-FFF2-40B4-BE49-F238E27FC236}">
                <a16:creationId xmlns:a16="http://schemas.microsoft.com/office/drawing/2014/main" id="{36F83BB8-B00A-4C54-DBC5-BFE9214F8943}"/>
              </a:ext>
            </a:extLst>
          </p:cNvPr>
          <p:cNvGrpSpPr/>
          <p:nvPr/>
        </p:nvGrpSpPr>
        <p:grpSpPr>
          <a:xfrm>
            <a:off x="14646345" y="5661756"/>
            <a:ext cx="3260655" cy="2558563"/>
            <a:chOff x="0" y="0"/>
            <a:chExt cx="4347540" cy="3411417"/>
          </a:xfrm>
        </p:grpSpPr>
        <p:sp>
          <p:nvSpPr>
            <p:cNvPr id="27" name="TextBox 22">
              <a:extLst>
                <a:ext uri="{FF2B5EF4-FFF2-40B4-BE49-F238E27FC236}">
                  <a16:creationId xmlns:a16="http://schemas.microsoft.com/office/drawing/2014/main" id="{075F3C68-768B-C2A0-CA10-3C1ABE930044}"/>
                </a:ext>
              </a:extLst>
            </p:cNvPr>
            <p:cNvSpPr txBox="1"/>
            <p:nvPr/>
          </p:nvSpPr>
          <p:spPr>
            <a:xfrm>
              <a:off x="0" y="0"/>
              <a:ext cx="4347537" cy="608201"/>
            </a:xfrm>
            <a:prstGeom prst="rect">
              <a:avLst/>
            </a:prstGeom>
          </p:spPr>
          <p:txBody>
            <a:bodyPr lIns="0" tIns="0" rIns="0" bIns="0" rtlCol="0" anchor="t">
              <a:spAutoFit/>
            </a:bodyPr>
            <a:lstStyle/>
            <a:p>
              <a:pPr marL="0" marR="0" lvl="0" indent="0" algn="l" defTabSz="914400" rtl="0" eaLnBrk="1" fontAlgn="auto" latinLnBrk="0" hangingPunct="1">
                <a:lnSpc>
                  <a:spcPts val="3599"/>
                </a:lnSpc>
                <a:spcBef>
                  <a:spcPct val="0"/>
                </a:spcBef>
                <a:spcAft>
                  <a:spcPts val="0"/>
                </a:spcAft>
                <a:buClrTx/>
                <a:buSzTx/>
                <a:buFontTx/>
                <a:buNone/>
                <a:tabLst/>
                <a:defRPr/>
              </a:pPr>
              <a:r>
                <a:rPr lang="en-US" sz="2999" dirty="0">
                  <a:solidFill>
                    <a:srgbClr val="000000"/>
                  </a:solidFill>
                  <a:latin typeface="DM Sans Bold" charset="0"/>
                  <a:cs typeface="Rubik Semi-Bold" panose="020B0604020202020204" charset="-79"/>
                </a:rPr>
                <a:t>Analysis Insights</a:t>
              </a:r>
            </a:p>
          </p:txBody>
        </p:sp>
        <p:sp>
          <p:nvSpPr>
            <p:cNvPr id="28" name="TextBox 23">
              <a:extLst>
                <a:ext uri="{FF2B5EF4-FFF2-40B4-BE49-F238E27FC236}">
                  <a16:creationId xmlns:a16="http://schemas.microsoft.com/office/drawing/2014/main" id="{D31DF757-8989-7BF6-7DD8-A5FF52C6D19C}"/>
                </a:ext>
              </a:extLst>
            </p:cNvPr>
            <p:cNvSpPr txBox="1"/>
            <p:nvPr/>
          </p:nvSpPr>
          <p:spPr>
            <a:xfrm>
              <a:off x="3" y="1657433"/>
              <a:ext cx="4347537" cy="1753984"/>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Briefly elaborate on what you want</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DM Sans" pitchFamily="2" charset="0"/>
                </a:rPr>
                <a:t>to discuss. </a:t>
              </a:r>
            </a:p>
          </p:txBody>
        </p:sp>
      </p:grpSp>
    </p:spTree>
    <p:extLst>
      <p:ext uri="{BB962C8B-B14F-4D97-AF65-F5344CB8AC3E}">
        <p14:creationId xmlns:p14="http://schemas.microsoft.com/office/powerpoint/2010/main" val="946563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F6FED4B7-5711-8156-404C-2667014BF654}"/>
              </a:ext>
            </a:extLst>
          </p:cNvPr>
          <p:cNvSpPr/>
          <p:nvPr/>
        </p:nvSpPr>
        <p:spPr>
          <a:xfrm>
            <a:off x="-235538" y="-305960"/>
            <a:ext cx="9105900" cy="11164460"/>
          </a:xfrm>
          <a:prstGeom prst="rect">
            <a:avLst/>
          </a:prstGeom>
          <a:solidFill>
            <a:srgbClr val="6F50F8"/>
          </a:solidFill>
        </p:spPr>
        <p:txBody>
          <a:bodyPr/>
          <a:lstStyle/>
          <a:p>
            <a:endParaRPr lang="en-IN"/>
          </a:p>
        </p:txBody>
      </p:sp>
      <p:sp>
        <p:nvSpPr>
          <p:cNvPr id="24" name="Freeform 4">
            <a:extLst>
              <a:ext uri="{FF2B5EF4-FFF2-40B4-BE49-F238E27FC236}">
                <a16:creationId xmlns:a16="http://schemas.microsoft.com/office/drawing/2014/main" id="{06F459D5-8C88-DA74-B1F0-30E216B4F25E}"/>
              </a:ext>
            </a:extLst>
          </p:cNvPr>
          <p:cNvSpPr/>
          <p:nvPr/>
        </p:nvSpPr>
        <p:spPr>
          <a:xfrm rot="389406">
            <a:off x="15763075" y="2571498"/>
            <a:ext cx="1915326" cy="551311"/>
          </a:xfrm>
          <a:custGeom>
            <a:avLst/>
            <a:gdLst/>
            <a:ahLst/>
            <a:cxnLst/>
            <a:rect l="l" t="t" r="r" b="b"/>
            <a:pathLst>
              <a:path w="2851871" h="584633">
                <a:moveTo>
                  <a:pt x="0" y="0"/>
                </a:moveTo>
                <a:lnTo>
                  <a:pt x="2851871" y="0"/>
                </a:lnTo>
                <a:lnTo>
                  <a:pt x="2851871" y="584634"/>
                </a:lnTo>
                <a:lnTo>
                  <a:pt x="0" y="5846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2" name="Freeform 4">
            <a:extLst>
              <a:ext uri="{FF2B5EF4-FFF2-40B4-BE49-F238E27FC236}">
                <a16:creationId xmlns:a16="http://schemas.microsoft.com/office/drawing/2014/main" id="{87AA4F4C-64C4-B344-CCF8-FD491FA80EFB}"/>
              </a:ext>
            </a:extLst>
          </p:cNvPr>
          <p:cNvSpPr/>
          <p:nvPr/>
        </p:nvSpPr>
        <p:spPr>
          <a:xfrm>
            <a:off x="12649200" y="1451908"/>
            <a:ext cx="1219200" cy="376892"/>
          </a:xfrm>
          <a:custGeom>
            <a:avLst/>
            <a:gdLst/>
            <a:ahLst/>
            <a:cxnLst/>
            <a:rect l="l" t="t" r="r" b="b"/>
            <a:pathLst>
              <a:path w="2851871" h="584633">
                <a:moveTo>
                  <a:pt x="0" y="0"/>
                </a:moveTo>
                <a:lnTo>
                  <a:pt x="2851871" y="0"/>
                </a:lnTo>
                <a:lnTo>
                  <a:pt x="2851871" y="584634"/>
                </a:lnTo>
                <a:lnTo>
                  <a:pt x="0" y="5846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TextBox 8"/>
          <p:cNvSpPr txBox="1"/>
          <p:nvPr/>
        </p:nvSpPr>
        <p:spPr>
          <a:xfrm>
            <a:off x="1028700" y="1028700"/>
            <a:ext cx="7183842" cy="2141548"/>
          </a:xfrm>
          <a:prstGeom prst="rect">
            <a:avLst/>
          </a:prstGeom>
        </p:spPr>
        <p:txBody>
          <a:bodyPr lIns="0" tIns="0" rIns="0" bIns="0" rtlCol="0" anchor="t">
            <a:spAutoFit/>
          </a:bodyPr>
          <a:lstStyle/>
          <a:p>
            <a:pPr algn="ctr">
              <a:lnSpc>
                <a:spcPts val="8399"/>
              </a:lnSpc>
            </a:pPr>
            <a:r>
              <a:rPr lang="en-US" sz="6999" dirty="0">
                <a:solidFill>
                  <a:srgbClr val="1F264D"/>
                </a:solidFill>
                <a:latin typeface="DM Sans Bold"/>
              </a:rPr>
              <a:t>About the dataset</a:t>
            </a:r>
          </a:p>
        </p:txBody>
      </p:sp>
      <p:sp>
        <p:nvSpPr>
          <p:cNvPr id="21" name="Freeform 4">
            <a:extLst>
              <a:ext uri="{FF2B5EF4-FFF2-40B4-BE49-F238E27FC236}">
                <a16:creationId xmlns:a16="http://schemas.microsoft.com/office/drawing/2014/main" id="{1EF68524-E07E-C71E-0F61-55CEF98AFE47}"/>
              </a:ext>
            </a:extLst>
          </p:cNvPr>
          <p:cNvSpPr/>
          <p:nvPr/>
        </p:nvSpPr>
        <p:spPr>
          <a:xfrm rot="197284">
            <a:off x="12982920" y="1880236"/>
            <a:ext cx="2138903" cy="438475"/>
          </a:xfrm>
          <a:custGeom>
            <a:avLst/>
            <a:gdLst/>
            <a:ahLst/>
            <a:cxnLst/>
            <a:rect l="l" t="t" r="r" b="b"/>
            <a:pathLst>
              <a:path w="2851871" h="584633">
                <a:moveTo>
                  <a:pt x="0" y="0"/>
                </a:moveTo>
                <a:lnTo>
                  <a:pt x="2851871" y="0"/>
                </a:lnTo>
                <a:lnTo>
                  <a:pt x="2851871" y="584634"/>
                </a:lnTo>
                <a:lnTo>
                  <a:pt x="0" y="5846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3" name="Freeform 4">
            <a:extLst>
              <a:ext uri="{FF2B5EF4-FFF2-40B4-BE49-F238E27FC236}">
                <a16:creationId xmlns:a16="http://schemas.microsoft.com/office/drawing/2014/main" id="{142B1209-F780-9D7F-5C80-1FF9D876F50F}"/>
              </a:ext>
            </a:extLst>
          </p:cNvPr>
          <p:cNvSpPr/>
          <p:nvPr/>
        </p:nvSpPr>
        <p:spPr>
          <a:xfrm rot="160777">
            <a:off x="12342234" y="2541959"/>
            <a:ext cx="2746414" cy="516933"/>
          </a:xfrm>
          <a:custGeom>
            <a:avLst/>
            <a:gdLst/>
            <a:ahLst/>
            <a:cxnLst/>
            <a:rect l="l" t="t" r="r" b="b"/>
            <a:pathLst>
              <a:path w="2851871" h="584633">
                <a:moveTo>
                  <a:pt x="0" y="0"/>
                </a:moveTo>
                <a:lnTo>
                  <a:pt x="2851871" y="0"/>
                </a:lnTo>
                <a:lnTo>
                  <a:pt x="2851871" y="584634"/>
                </a:lnTo>
                <a:lnTo>
                  <a:pt x="0" y="5846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0" name="TextBox 19">
            <a:extLst>
              <a:ext uri="{FF2B5EF4-FFF2-40B4-BE49-F238E27FC236}">
                <a16:creationId xmlns:a16="http://schemas.microsoft.com/office/drawing/2014/main" id="{1A03902B-F515-0144-2B59-5CDBEC27EA5C}"/>
              </a:ext>
            </a:extLst>
          </p:cNvPr>
          <p:cNvSpPr txBox="1"/>
          <p:nvPr/>
        </p:nvSpPr>
        <p:spPr>
          <a:xfrm>
            <a:off x="9372600" y="1451908"/>
            <a:ext cx="8534400"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DM Sans Medium" pitchFamily="2" charset="0"/>
              </a:rPr>
              <a:t>Team provided the 3 months bookings data of </a:t>
            </a:r>
            <a:r>
              <a:rPr lang="en-US" sz="2400" dirty="0" err="1">
                <a:latin typeface="DM Sans Medium" pitchFamily="2" charset="0"/>
              </a:rPr>
              <a:t>AtliQ</a:t>
            </a:r>
            <a:r>
              <a:rPr lang="en-US" sz="2400" dirty="0">
                <a:latin typeface="DM Sans Medium" pitchFamily="2" charset="0"/>
              </a:rPr>
              <a:t> Grand having around 1.4 lakh records.</a:t>
            </a:r>
          </a:p>
          <a:p>
            <a:pPr marL="342900" indent="-342900">
              <a:buFont typeface="Arial" panose="020B0604020202020204" pitchFamily="34" charset="0"/>
              <a:buChar char="•"/>
            </a:pPr>
            <a:endParaRPr lang="en-US" sz="2400" dirty="0">
              <a:latin typeface="DM Sans Medium" pitchFamily="2" charset="0"/>
            </a:endParaRPr>
          </a:p>
          <a:p>
            <a:pPr marL="342900" indent="-342900">
              <a:buFont typeface="Arial" panose="020B0604020202020204" pitchFamily="34" charset="0"/>
              <a:buChar char="•"/>
            </a:pPr>
            <a:r>
              <a:rPr lang="en-US" sz="2400" dirty="0">
                <a:latin typeface="DM Sans Medium" pitchFamily="2" charset="0"/>
              </a:rPr>
              <a:t>Dataset contains 3 dimension tables and 2 fact tables. </a:t>
            </a:r>
            <a:br>
              <a:rPr lang="en-US" sz="2400" dirty="0">
                <a:latin typeface="DM Sans Medium" pitchFamily="2" charset="0"/>
              </a:rPr>
            </a:br>
            <a:endParaRPr lang="en-US" sz="2400" dirty="0">
              <a:latin typeface="DM Sans Medium" pitchFamily="2" charset="0"/>
            </a:endParaRPr>
          </a:p>
          <a:p>
            <a:pPr marL="342900" indent="-342900">
              <a:buFont typeface="Arial" panose="020B0604020202020204" pitchFamily="34" charset="0"/>
              <a:buChar char="•"/>
            </a:pPr>
            <a:r>
              <a:rPr lang="en-US" sz="2400" dirty="0">
                <a:latin typeface="DM Sans Medium" pitchFamily="2" charset="0"/>
              </a:rPr>
              <a:t>In between project, we were also provided with the August month data to include it in the previous data</a:t>
            </a:r>
            <a:endParaRPr lang="en-IN" sz="2400" dirty="0">
              <a:latin typeface="DM Sans Medium" pitchFamily="2" charset="0"/>
            </a:endParaRPr>
          </a:p>
        </p:txBody>
      </p:sp>
      <p:pic>
        <p:nvPicPr>
          <p:cNvPr id="34" name="Picture 33" descr="A blue and white file with a blue label&#10;&#10;Description automatically generated">
            <a:extLst>
              <a:ext uri="{FF2B5EF4-FFF2-40B4-BE49-F238E27FC236}">
                <a16:creationId xmlns:a16="http://schemas.microsoft.com/office/drawing/2014/main" id="{B3CB2768-7675-258A-5F1E-639F6F7E48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4552" y="4914900"/>
            <a:ext cx="533848" cy="533848"/>
          </a:xfrm>
          <a:prstGeom prst="rect">
            <a:avLst/>
          </a:prstGeom>
        </p:spPr>
      </p:pic>
      <p:sp>
        <p:nvSpPr>
          <p:cNvPr id="35" name="TextBox 34">
            <a:extLst>
              <a:ext uri="{FF2B5EF4-FFF2-40B4-BE49-F238E27FC236}">
                <a16:creationId xmlns:a16="http://schemas.microsoft.com/office/drawing/2014/main" id="{92C2935F-9EDF-067A-7A94-3B8C394929E2}"/>
              </a:ext>
            </a:extLst>
          </p:cNvPr>
          <p:cNvSpPr txBox="1"/>
          <p:nvPr/>
        </p:nvSpPr>
        <p:spPr>
          <a:xfrm>
            <a:off x="10134600" y="4962741"/>
            <a:ext cx="5181600" cy="461665"/>
          </a:xfrm>
          <a:prstGeom prst="rect">
            <a:avLst/>
          </a:prstGeom>
          <a:noFill/>
        </p:spPr>
        <p:txBody>
          <a:bodyPr wrap="square" rtlCol="0">
            <a:spAutoFit/>
          </a:bodyPr>
          <a:lstStyle/>
          <a:p>
            <a:r>
              <a:rPr lang="en-IN" sz="2400" dirty="0">
                <a:latin typeface="DM Sans Medium" pitchFamily="2" charset="0"/>
              </a:rPr>
              <a:t>dim_date.csv</a:t>
            </a:r>
          </a:p>
        </p:txBody>
      </p:sp>
      <p:pic>
        <p:nvPicPr>
          <p:cNvPr id="36" name="Picture 35" descr="A blue and white file with a blue label&#10;&#10;Description automatically generated">
            <a:extLst>
              <a:ext uri="{FF2B5EF4-FFF2-40B4-BE49-F238E27FC236}">
                <a16:creationId xmlns:a16="http://schemas.microsoft.com/office/drawing/2014/main" id="{DFBDAA32-876C-5F9B-BEEB-CB9C478FE5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4552" y="5752652"/>
            <a:ext cx="533848" cy="533848"/>
          </a:xfrm>
          <a:prstGeom prst="rect">
            <a:avLst/>
          </a:prstGeom>
        </p:spPr>
      </p:pic>
      <p:sp>
        <p:nvSpPr>
          <p:cNvPr id="37" name="TextBox 36">
            <a:extLst>
              <a:ext uri="{FF2B5EF4-FFF2-40B4-BE49-F238E27FC236}">
                <a16:creationId xmlns:a16="http://schemas.microsoft.com/office/drawing/2014/main" id="{3DB125CD-46E8-FBC4-EAEF-0F30ED8072B1}"/>
              </a:ext>
            </a:extLst>
          </p:cNvPr>
          <p:cNvSpPr txBox="1"/>
          <p:nvPr/>
        </p:nvSpPr>
        <p:spPr>
          <a:xfrm>
            <a:off x="10134600" y="5753100"/>
            <a:ext cx="5181600" cy="461665"/>
          </a:xfrm>
          <a:prstGeom prst="rect">
            <a:avLst/>
          </a:prstGeom>
          <a:noFill/>
        </p:spPr>
        <p:txBody>
          <a:bodyPr wrap="square" rtlCol="0">
            <a:spAutoFit/>
          </a:bodyPr>
          <a:lstStyle/>
          <a:p>
            <a:r>
              <a:rPr lang="en-IN" sz="2400" dirty="0">
                <a:latin typeface="DM Sans Medium" pitchFamily="2" charset="0"/>
              </a:rPr>
              <a:t>dim_hotels.csv</a:t>
            </a:r>
          </a:p>
        </p:txBody>
      </p:sp>
      <p:pic>
        <p:nvPicPr>
          <p:cNvPr id="38" name="Picture 37" descr="A blue and white file with a blue label&#10;&#10;Description automatically generated">
            <a:extLst>
              <a:ext uri="{FF2B5EF4-FFF2-40B4-BE49-F238E27FC236}">
                <a16:creationId xmlns:a16="http://schemas.microsoft.com/office/drawing/2014/main" id="{AA9C009E-96B8-6200-04D1-4F38FB43FE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4552" y="6590852"/>
            <a:ext cx="533848" cy="533848"/>
          </a:xfrm>
          <a:prstGeom prst="rect">
            <a:avLst/>
          </a:prstGeom>
        </p:spPr>
      </p:pic>
      <p:sp>
        <p:nvSpPr>
          <p:cNvPr id="39" name="TextBox 38">
            <a:extLst>
              <a:ext uri="{FF2B5EF4-FFF2-40B4-BE49-F238E27FC236}">
                <a16:creationId xmlns:a16="http://schemas.microsoft.com/office/drawing/2014/main" id="{2085093D-253C-DDDD-0C31-F31CAD2B69CD}"/>
              </a:ext>
            </a:extLst>
          </p:cNvPr>
          <p:cNvSpPr txBox="1"/>
          <p:nvPr/>
        </p:nvSpPr>
        <p:spPr>
          <a:xfrm>
            <a:off x="10134600" y="6639141"/>
            <a:ext cx="5181600" cy="461665"/>
          </a:xfrm>
          <a:prstGeom prst="rect">
            <a:avLst/>
          </a:prstGeom>
          <a:noFill/>
        </p:spPr>
        <p:txBody>
          <a:bodyPr wrap="square" rtlCol="0">
            <a:spAutoFit/>
          </a:bodyPr>
          <a:lstStyle/>
          <a:p>
            <a:r>
              <a:rPr lang="en-IN" sz="2400" dirty="0">
                <a:latin typeface="DM Sans Medium" pitchFamily="2" charset="0"/>
              </a:rPr>
              <a:t>dim_rooms.csv</a:t>
            </a:r>
          </a:p>
        </p:txBody>
      </p:sp>
      <p:pic>
        <p:nvPicPr>
          <p:cNvPr id="40" name="Picture 39" descr="A blue and white file with a blue label&#10;&#10;Description automatically generated">
            <a:extLst>
              <a:ext uri="{FF2B5EF4-FFF2-40B4-BE49-F238E27FC236}">
                <a16:creationId xmlns:a16="http://schemas.microsoft.com/office/drawing/2014/main" id="{508E99C8-ABF7-421C-87C1-8BFCAC5D03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4552" y="7429052"/>
            <a:ext cx="533848" cy="533848"/>
          </a:xfrm>
          <a:prstGeom prst="rect">
            <a:avLst/>
          </a:prstGeom>
        </p:spPr>
      </p:pic>
      <p:sp>
        <p:nvSpPr>
          <p:cNvPr id="41" name="TextBox 40">
            <a:extLst>
              <a:ext uri="{FF2B5EF4-FFF2-40B4-BE49-F238E27FC236}">
                <a16:creationId xmlns:a16="http://schemas.microsoft.com/office/drawing/2014/main" id="{6F4F66F3-8046-5E95-B705-F061BD0E8926}"/>
              </a:ext>
            </a:extLst>
          </p:cNvPr>
          <p:cNvSpPr txBox="1"/>
          <p:nvPr/>
        </p:nvSpPr>
        <p:spPr>
          <a:xfrm>
            <a:off x="10134600" y="7477341"/>
            <a:ext cx="5181600" cy="461665"/>
          </a:xfrm>
          <a:prstGeom prst="rect">
            <a:avLst/>
          </a:prstGeom>
          <a:noFill/>
        </p:spPr>
        <p:txBody>
          <a:bodyPr wrap="square" rtlCol="0">
            <a:spAutoFit/>
          </a:bodyPr>
          <a:lstStyle/>
          <a:p>
            <a:r>
              <a:rPr lang="en-IN" sz="2400" dirty="0">
                <a:latin typeface="DM Sans Medium" pitchFamily="2" charset="0"/>
              </a:rPr>
              <a:t>fact_aggregated_bookings.csv</a:t>
            </a:r>
          </a:p>
        </p:txBody>
      </p:sp>
      <p:pic>
        <p:nvPicPr>
          <p:cNvPr id="42" name="Picture 41" descr="A blue and white file with a blue label&#10;&#10;Description automatically generated">
            <a:extLst>
              <a:ext uri="{FF2B5EF4-FFF2-40B4-BE49-F238E27FC236}">
                <a16:creationId xmlns:a16="http://schemas.microsoft.com/office/drawing/2014/main" id="{42446C81-4A8F-F499-F5D5-5A2F6CA58E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5000" y="8267252"/>
            <a:ext cx="533848" cy="533848"/>
          </a:xfrm>
          <a:prstGeom prst="rect">
            <a:avLst/>
          </a:prstGeom>
        </p:spPr>
      </p:pic>
      <p:sp>
        <p:nvSpPr>
          <p:cNvPr id="43" name="TextBox 42">
            <a:extLst>
              <a:ext uri="{FF2B5EF4-FFF2-40B4-BE49-F238E27FC236}">
                <a16:creationId xmlns:a16="http://schemas.microsoft.com/office/drawing/2014/main" id="{CE0B20E5-6EB3-7865-1D68-D0CB3040E804}"/>
              </a:ext>
            </a:extLst>
          </p:cNvPr>
          <p:cNvSpPr txBox="1"/>
          <p:nvPr/>
        </p:nvSpPr>
        <p:spPr>
          <a:xfrm>
            <a:off x="10172924" y="8315541"/>
            <a:ext cx="5181600" cy="461665"/>
          </a:xfrm>
          <a:prstGeom prst="rect">
            <a:avLst/>
          </a:prstGeom>
          <a:noFill/>
        </p:spPr>
        <p:txBody>
          <a:bodyPr wrap="square" rtlCol="0">
            <a:spAutoFit/>
          </a:bodyPr>
          <a:lstStyle/>
          <a:p>
            <a:r>
              <a:rPr lang="en-IN" sz="2400" dirty="0">
                <a:latin typeface="DM Sans Medium" pitchFamily="2" charset="0"/>
              </a:rPr>
              <a:t>fact_bookings.csv</a:t>
            </a:r>
          </a:p>
        </p:txBody>
      </p:sp>
      <p:sp>
        <p:nvSpPr>
          <p:cNvPr id="44" name="Freeform 10">
            <a:extLst>
              <a:ext uri="{FF2B5EF4-FFF2-40B4-BE49-F238E27FC236}">
                <a16:creationId xmlns:a16="http://schemas.microsoft.com/office/drawing/2014/main" id="{F653A19E-6ECF-9706-991F-93777A0CFDF8}"/>
              </a:ext>
            </a:extLst>
          </p:cNvPr>
          <p:cNvSpPr/>
          <p:nvPr/>
        </p:nvSpPr>
        <p:spPr>
          <a:xfrm rot="1810158">
            <a:off x="1889302" y="430431"/>
            <a:ext cx="483458" cy="977581"/>
          </a:xfrm>
          <a:custGeom>
            <a:avLst/>
            <a:gdLst/>
            <a:ahLst/>
            <a:cxnLst/>
            <a:rect l="l" t="t" r="r" b="b"/>
            <a:pathLst>
              <a:path w="483458" h="977581">
                <a:moveTo>
                  <a:pt x="0" y="0"/>
                </a:moveTo>
                <a:lnTo>
                  <a:pt x="483458" y="0"/>
                </a:lnTo>
                <a:lnTo>
                  <a:pt x="483458" y="977581"/>
                </a:lnTo>
                <a:lnTo>
                  <a:pt x="0" y="9775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10" name="Picture 9" descr="A computer folders with different colored folders&#10;&#10;Description automatically generated with medium confidence">
            <a:extLst>
              <a:ext uri="{FF2B5EF4-FFF2-40B4-BE49-F238E27FC236}">
                <a16:creationId xmlns:a16="http://schemas.microsoft.com/office/drawing/2014/main" id="{08381FDE-13D5-15B5-9CD2-CAAA7066E73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8700" y="3001741"/>
            <a:ext cx="5964381" cy="5964381"/>
          </a:xfrm>
          <a:prstGeom prst="rect">
            <a:avLst/>
          </a:prstGeom>
        </p:spPr>
      </p:pic>
    </p:spTree>
    <p:extLst>
      <p:ext uri="{BB962C8B-B14F-4D97-AF65-F5344CB8AC3E}">
        <p14:creationId xmlns:p14="http://schemas.microsoft.com/office/powerpoint/2010/main" val="717797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7016000" y="-841613"/>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0" name="TextBox 30"/>
          <p:cNvSpPr txBox="1"/>
          <p:nvPr/>
        </p:nvSpPr>
        <p:spPr>
          <a:xfrm>
            <a:off x="1028700" y="342900"/>
            <a:ext cx="10546360" cy="1217385"/>
          </a:xfrm>
          <a:prstGeom prst="rect">
            <a:avLst/>
          </a:prstGeom>
        </p:spPr>
        <p:txBody>
          <a:bodyPr wrap="square" lIns="0" tIns="0" rIns="0" bIns="0" rtlCol="0" anchor="t">
            <a:spAutoFit/>
          </a:bodyPr>
          <a:lstStyle/>
          <a:p>
            <a:pPr marL="0" lvl="0" indent="0" algn="l">
              <a:lnSpc>
                <a:spcPts val="9750"/>
              </a:lnSpc>
            </a:pPr>
            <a:r>
              <a:rPr lang="en-US" sz="7500" dirty="0">
                <a:solidFill>
                  <a:srgbClr val="000000"/>
                </a:solidFill>
                <a:latin typeface="DM Sans Bold" charset="0"/>
              </a:rPr>
              <a:t>About the Datasets</a:t>
            </a:r>
          </a:p>
        </p:txBody>
      </p:sp>
      <p:pic>
        <p:nvPicPr>
          <p:cNvPr id="32" name="Picture 31">
            <a:extLst>
              <a:ext uri="{FF2B5EF4-FFF2-40B4-BE49-F238E27FC236}">
                <a16:creationId xmlns:a16="http://schemas.microsoft.com/office/drawing/2014/main" id="{10D91CD6-35BF-A221-0814-F4634794B6D4}"/>
              </a:ext>
            </a:extLst>
          </p:cNvPr>
          <p:cNvPicPr>
            <a:picLocks noChangeAspect="1"/>
          </p:cNvPicPr>
          <p:nvPr/>
        </p:nvPicPr>
        <p:blipFill rotWithShape="1">
          <a:blip r:embed="rId4">
            <a:extLst>
              <a:ext uri="{28A0092B-C50C-407E-A947-70E740481C1C}">
                <a14:useLocalDpi xmlns:a14="http://schemas.microsoft.com/office/drawing/2010/main" val="0"/>
              </a:ext>
            </a:extLst>
          </a:blip>
          <a:srcRect l="7383" t="57407" b="21111"/>
          <a:stretch/>
        </p:blipFill>
        <p:spPr>
          <a:xfrm>
            <a:off x="1028700" y="2666093"/>
            <a:ext cx="16063376" cy="2209800"/>
          </a:xfrm>
          <a:prstGeom prst="rect">
            <a:avLst/>
          </a:prstGeom>
        </p:spPr>
      </p:pic>
      <p:pic>
        <p:nvPicPr>
          <p:cNvPr id="34" name="Picture 33" descr="A screenshot of a computer&#10;&#10;Description automatically generated">
            <a:extLst>
              <a:ext uri="{FF2B5EF4-FFF2-40B4-BE49-F238E27FC236}">
                <a16:creationId xmlns:a16="http://schemas.microsoft.com/office/drawing/2014/main" id="{F490DF7F-E52C-A474-8552-32F345F31BAF}"/>
              </a:ext>
            </a:extLst>
          </p:cNvPr>
          <p:cNvPicPr>
            <a:picLocks noChangeAspect="1"/>
          </p:cNvPicPr>
          <p:nvPr/>
        </p:nvPicPr>
        <p:blipFill rotWithShape="1">
          <a:blip r:embed="rId5">
            <a:extLst>
              <a:ext uri="{28A0092B-C50C-407E-A947-70E740481C1C}">
                <a14:useLocalDpi xmlns:a14="http://schemas.microsoft.com/office/drawing/2010/main" val="0"/>
              </a:ext>
            </a:extLst>
          </a:blip>
          <a:srcRect l="7383" t="24074" b="35926"/>
          <a:stretch/>
        </p:blipFill>
        <p:spPr>
          <a:xfrm>
            <a:off x="1002196" y="5981700"/>
            <a:ext cx="16063376" cy="4114800"/>
          </a:xfrm>
          <a:prstGeom prst="rect">
            <a:avLst/>
          </a:prstGeom>
        </p:spPr>
      </p:pic>
      <p:grpSp>
        <p:nvGrpSpPr>
          <p:cNvPr id="38" name="Group 9">
            <a:extLst>
              <a:ext uri="{FF2B5EF4-FFF2-40B4-BE49-F238E27FC236}">
                <a16:creationId xmlns:a16="http://schemas.microsoft.com/office/drawing/2014/main" id="{4134C495-563D-1154-FFF8-D57C85AAD14B}"/>
              </a:ext>
            </a:extLst>
          </p:cNvPr>
          <p:cNvGrpSpPr/>
          <p:nvPr/>
        </p:nvGrpSpPr>
        <p:grpSpPr>
          <a:xfrm>
            <a:off x="1222428" y="1826363"/>
            <a:ext cx="15693972" cy="573652"/>
            <a:chOff x="0" y="116499"/>
            <a:chExt cx="1035847" cy="581931"/>
          </a:xfrm>
        </p:grpSpPr>
        <p:sp>
          <p:nvSpPr>
            <p:cNvPr id="39" name="Freeform 10">
              <a:extLst>
                <a:ext uri="{FF2B5EF4-FFF2-40B4-BE49-F238E27FC236}">
                  <a16:creationId xmlns:a16="http://schemas.microsoft.com/office/drawing/2014/main" id="{384CC909-8B08-FE28-8D2A-F2082E64D617}"/>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40" name="TextBox 11">
              <a:extLst>
                <a:ext uri="{FF2B5EF4-FFF2-40B4-BE49-F238E27FC236}">
                  <a16:creationId xmlns:a16="http://schemas.microsoft.com/office/drawing/2014/main" id="{2FC57597-05B3-E61F-B38E-23D91BD1B20A}"/>
                </a:ext>
              </a:extLst>
            </p:cNvPr>
            <p:cNvSpPr txBox="1"/>
            <p:nvPr/>
          </p:nvSpPr>
          <p:spPr>
            <a:xfrm>
              <a:off x="0" y="116499"/>
              <a:ext cx="1035847" cy="581931"/>
            </a:xfrm>
            <a:prstGeom prst="rect">
              <a:avLst/>
            </a:prstGeom>
          </p:spPr>
          <p:txBody>
            <a:bodyPr lIns="50800" tIns="50800" rIns="50800" bIns="50800" rtlCol="0" anchor="ctr"/>
            <a:lstStyle/>
            <a:p>
              <a:pPr>
                <a:lnSpc>
                  <a:spcPts val="2100"/>
                </a:lnSpc>
              </a:pPr>
              <a:r>
                <a:rPr lang="en-US" dirty="0">
                  <a:solidFill>
                    <a:srgbClr val="000000"/>
                  </a:solidFill>
                  <a:latin typeface="DM Sans Medium" pitchFamily="2" charset="0"/>
                </a:rPr>
                <a:t>  Reading all the data in a </a:t>
              </a:r>
              <a:r>
                <a:rPr lang="en-US" dirty="0" err="1">
                  <a:solidFill>
                    <a:srgbClr val="000000"/>
                  </a:solidFill>
                  <a:latin typeface="DM Sans Medium" pitchFamily="2" charset="0"/>
                </a:rPr>
                <a:t>dataframe</a:t>
              </a:r>
              <a:endParaRPr lang="en-US" dirty="0">
                <a:solidFill>
                  <a:srgbClr val="000000"/>
                </a:solidFill>
                <a:latin typeface="DM Sans Medium" pitchFamily="2" charset="0"/>
              </a:endParaRPr>
            </a:p>
          </p:txBody>
        </p:sp>
      </p:grpSp>
      <p:grpSp>
        <p:nvGrpSpPr>
          <p:cNvPr id="44" name="Group 9">
            <a:extLst>
              <a:ext uri="{FF2B5EF4-FFF2-40B4-BE49-F238E27FC236}">
                <a16:creationId xmlns:a16="http://schemas.microsoft.com/office/drawing/2014/main" id="{5C29F9E0-92DF-921B-138A-552C4B41D4B2}"/>
              </a:ext>
            </a:extLst>
          </p:cNvPr>
          <p:cNvGrpSpPr/>
          <p:nvPr/>
        </p:nvGrpSpPr>
        <p:grpSpPr>
          <a:xfrm>
            <a:off x="1195924" y="5141971"/>
            <a:ext cx="15693972" cy="573652"/>
            <a:chOff x="0" y="116499"/>
            <a:chExt cx="1035847" cy="581931"/>
          </a:xfrm>
        </p:grpSpPr>
        <p:sp>
          <p:nvSpPr>
            <p:cNvPr id="45" name="Freeform 10">
              <a:extLst>
                <a:ext uri="{FF2B5EF4-FFF2-40B4-BE49-F238E27FC236}">
                  <a16:creationId xmlns:a16="http://schemas.microsoft.com/office/drawing/2014/main" id="{2AB5192D-E333-DBDB-25FA-8559B3492E5F}"/>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46" name="TextBox 11">
              <a:extLst>
                <a:ext uri="{FF2B5EF4-FFF2-40B4-BE49-F238E27FC236}">
                  <a16:creationId xmlns:a16="http://schemas.microsoft.com/office/drawing/2014/main" id="{CE6E6879-6532-138F-D67D-4F441DD9E63F}"/>
                </a:ext>
              </a:extLst>
            </p:cNvPr>
            <p:cNvSpPr txBox="1"/>
            <p:nvPr/>
          </p:nvSpPr>
          <p:spPr>
            <a:xfrm>
              <a:off x="0" y="116499"/>
              <a:ext cx="1035847" cy="581931"/>
            </a:xfrm>
            <a:prstGeom prst="rect">
              <a:avLst/>
            </a:prstGeom>
          </p:spPr>
          <p:txBody>
            <a:bodyPr lIns="50800" tIns="50800" rIns="50800" bIns="50800" rtlCol="0" anchor="ctr"/>
            <a:lstStyle/>
            <a:p>
              <a:pPr>
                <a:lnSpc>
                  <a:spcPts val="2100"/>
                </a:lnSpc>
              </a:pPr>
              <a:r>
                <a:rPr lang="en-US" dirty="0">
                  <a:solidFill>
                    <a:srgbClr val="000000"/>
                  </a:solidFill>
                  <a:latin typeface="DM Sans Medium" pitchFamily="2" charset="0"/>
                </a:rPr>
                <a:t>  (1) Exploring </a:t>
              </a:r>
              <a:r>
                <a:rPr lang="en-US" dirty="0" err="1">
                  <a:solidFill>
                    <a:srgbClr val="000000"/>
                  </a:solidFill>
                  <a:latin typeface="DM Sans Medium" pitchFamily="2" charset="0"/>
                </a:rPr>
                <a:t>dim_date</a:t>
              </a:r>
              <a:r>
                <a:rPr lang="en-US" dirty="0">
                  <a:solidFill>
                    <a:srgbClr val="000000"/>
                  </a:solidFill>
                  <a:latin typeface="DM Sans Medium" pitchFamily="2" charset="0"/>
                </a:rPr>
                <a:t> data</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9">
            <a:extLst>
              <a:ext uri="{FF2B5EF4-FFF2-40B4-BE49-F238E27FC236}">
                <a16:creationId xmlns:a16="http://schemas.microsoft.com/office/drawing/2014/main" id="{4134C495-563D-1154-FFF8-D57C85AAD14B}"/>
              </a:ext>
            </a:extLst>
          </p:cNvPr>
          <p:cNvGrpSpPr/>
          <p:nvPr/>
        </p:nvGrpSpPr>
        <p:grpSpPr>
          <a:xfrm>
            <a:off x="1222428" y="571500"/>
            <a:ext cx="15693972" cy="573652"/>
            <a:chOff x="0" y="116499"/>
            <a:chExt cx="1035847" cy="581931"/>
          </a:xfrm>
        </p:grpSpPr>
        <p:sp>
          <p:nvSpPr>
            <p:cNvPr id="39" name="Freeform 10">
              <a:extLst>
                <a:ext uri="{FF2B5EF4-FFF2-40B4-BE49-F238E27FC236}">
                  <a16:creationId xmlns:a16="http://schemas.microsoft.com/office/drawing/2014/main" id="{384CC909-8B08-FE28-8D2A-F2082E64D617}"/>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40" name="TextBox 11">
              <a:extLst>
                <a:ext uri="{FF2B5EF4-FFF2-40B4-BE49-F238E27FC236}">
                  <a16:creationId xmlns:a16="http://schemas.microsoft.com/office/drawing/2014/main" id="{2FC57597-05B3-E61F-B38E-23D91BD1B20A}"/>
                </a:ext>
              </a:extLst>
            </p:cNvPr>
            <p:cNvSpPr txBox="1"/>
            <p:nvPr/>
          </p:nvSpPr>
          <p:spPr>
            <a:xfrm>
              <a:off x="0" y="116499"/>
              <a:ext cx="1035847" cy="581931"/>
            </a:xfrm>
            <a:prstGeom prst="rect">
              <a:avLst/>
            </a:prstGeom>
          </p:spPr>
          <p:txBody>
            <a:bodyPr lIns="50800" tIns="50800" rIns="50800" bIns="50800" rtlCol="0" anchor="ctr"/>
            <a:lstStyle/>
            <a:p>
              <a:pPr>
                <a:lnSpc>
                  <a:spcPts val="2100"/>
                </a:lnSpc>
              </a:pPr>
              <a:r>
                <a:rPr lang="en-US" dirty="0">
                  <a:solidFill>
                    <a:srgbClr val="000000"/>
                  </a:solidFill>
                  <a:latin typeface="DM Sans Medium" pitchFamily="2" charset="0"/>
                </a:rPr>
                <a:t>(2) Exploring </a:t>
              </a:r>
              <a:r>
                <a:rPr lang="en-US" dirty="0" err="1">
                  <a:solidFill>
                    <a:srgbClr val="000000"/>
                  </a:solidFill>
                  <a:latin typeface="DM Sans Medium" pitchFamily="2" charset="0"/>
                </a:rPr>
                <a:t>dim_hotels</a:t>
              </a:r>
              <a:r>
                <a:rPr lang="en-US" dirty="0">
                  <a:solidFill>
                    <a:srgbClr val="000000"/>
                  </a:solidFill>
                  <a:latin typeface="DM Sans Medium" pitchFamily="2" charset="0"/>
                </a:rPr>
                <a:t> data</a:t>
              </a:r>
            </a:p>
          </p:txBody>
        </p:sp>
      </p:grpSp>
      <p:pic>
        <p:nvPicPr>
          <p:cNvPr id="3" name="Picture 2" descr="A screenshot of a computer&#10;&#10;Description automatically generated">
            <a:extLst>
              <a:ext uri="{FF2B5EF4-FFF2-40B4-BE49-F238E27FC236}">
                <a16:creationId xmlns:a16="http://schemas.microsoft.com/office/drawing/2014/main" id="{9C8809B0-54B2-B3F9-D4E8-8B0A2EB50D86}"/>
              </a:ext>
            </a:extLst>
          </p:cNvPr>
          <p:cNvPicPr>
            <a:picLocks noChangeAspect="1"/>
          </p:cNvPicPr>
          <p:nvPr/>
        </p:nvPicPr>
        <p:blipFill rotWithShape="1">
          <a:blip r:embed="rId2">
            <a:extLst>
              <a:ext uri="{28A0092B-C50C-407E-A947-70E740481C1C}">
                <a14:useLocalDpi xmlns:a14="http://schemas.microsoft.com/office/drawing/2010/main" val="0"/>
              </a:ext>
            </a:extLst>
          </a:blip>
          <a:srcRect l="7823" t="22942" r="794" b="38148"/>
          <a:stretch/>
        </p:blipFill>
        <p:spPr>
          <a:xfrm>
            <a:off x="1219115" y="1346200"/>
            <a:ext cx="15849600" cy="4002652"/>
          </a:xfrm>
          <a:prstGeom prst="rect">
            <a:avLst/>
          </a:prstGeom>
        </p:spPr>
      </p:pic>
      <p:pic>
        <p:nvPicPr>
          <p:cNvPr id="5" name="Picture 4">
            <a:extLst>
              <a:ext uri="{FF2B5EF4-FFF2-40B4-BE49-F238E27FC236}">
                <a16:creationId xmlns:a16="http://schemas.microsoft.com/office/drawing/2014/main" id="{D9464EB2-7729-F0F4-820D-E683AC4CEC3B}"/>
              </a:ext>
            </a:extLst>
          </p:cNvPr>
          <p:cNvPicPr>
            <a:picLocks noChangeAspect="1"/>
          </p:cNvPicPr>
          <p:nvPr/>
        </p:nvPicPr>
        <p:blipFill rotWithShape="1">
          <a:blip r:embed="rId2">
            <a:extLst>
              <a:ext uri="{28A0092B-C50C-407E-A947-70E740481C1C}">
                <a14:useLocalDpi xmlns:a14="http://schemas.microsoft.com/office/drawing/2010/main" val="0"/>
              </a:ext>
            </a:extLst>
          </a:blip>
          <a:srcRect l="7823" t="64074" r="794"/>
          <a:stretch/>
        </p:blipFill>
        <p:spPr>
          <a:xfrm>
            <a:off x="1144614" y="6324600"/>
            <a:ext cx="15849600" cy="3695700"/>
          </a:xfrm>
          <a:prstGeom prst="rect">
            <a:avLst/>
          </a:prstGeom>
        </p:spPr>
      </p:pic>
      <p:grpSp>
        <p:nvGrpSpPr>
          <p:cNvPr id="9" name="Group 9">
            <a:extLst>
              <a:ext uri="{FF2B5EF4-FFF2-40B4-BE49-F238E27FC236}">
                <a16:creationId xmlns:a16="http://schemas.microsoft.com/office/drawing/2014/main" id="{6A23732A-BB81-57DF-520C-C261280F7A5D}"/>
              </a:ext>
            </a:extLst>
          </p:cNvPr>
          <p:cNvGrpSpPr/>
          <p:nvPr/>
        </p:nvGrpSpPr>
        <p:grpSpPr>
          <a:xfrm>
            <a:off x="1219115" y="5549900"/>
            <a:ext cx="15693972" cy="573652"/>
            <a:chOff x="0" y="116499"/>
            <a:chExt cx="1035847" cy="581931"/>
          </a:xfrm>
        </p:grpSpPr>
        <p:sp>
          <p:nvSpPr>
            <p:cNvPr id="10" name="Freeform 10">
              <a:extLst>
                <a:ext uri="{FF2B5EF4-FFF2-40B4-BE49-F238E27FC236}">
                  <a16:creationId xmlns:a16="http://schemas.microsoft.com/office/drawing/2014/main" id="{443544E3-33DE-6CEB-F207-3A5AC95736C7}"/>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11" name="TextBox 11">
              <a:extLst>
                <a:ext uri="{FF2B5EF4-FFF2-40B4-BE49-F238E27FC236}">
                  <a16:creationId xmlns:a16="http://schemas.microsoft.com/office/drawing/2014/main" id="{66E7BD79-0BDD-1267-92D1-B533D0043352}"/>
                </a:ext>
              </a:extLst>
            </p:cNvPr>
            <p:cNvSpPr txBox="1"/>
            <p:nvPr/>
          </p:nvSpPr>
          <p:spPr>
            <a:xfrm>
              <a:off x="0" y="116499"/>
              <a:ext cx="1035847" cy="581931"/>
            </a:xfrm>
            <a:prstGeom prst="rect">
              <a:avLst/>
            </a:prstGeom>
          </p:spPr>
          <p:txBody>
            <a:bodyPr lIns="50800" tIns="50800" rIns="50800" bIns="50800" rtlCol="0" anchor="ctr"/>
            <a:lstStyle/>
            <a:p>
              <a:pPr>
                <a:lnSpc>
                  <a:spcPts val="2100"/>
                </a:lnSpc>
              </a:pPr>
              <a:r>
                <a:rPr lang="en-US" dirty="0">
                  <a:solidFill>
                    <a:srgbClr val="000000"/>
                  </a:solidFill>
                  <a:latin typeface="DM Sans Medium" pitchFamily="2" charset="0"/>
                </a:rPr>
                <a:t>(3) Exploring </a:t>
              </a:r>
              <a:r>
                <a:rPr lang="en-US" dirty="0" err="1">
                  <a:solidFill>
                    <a:srgbClr val="000000"/>
                  </a:solidFill>
                  <a:latin typeface="DM Sans Medium" pitchFamily="2" charset="0"/>
                </a:rPr>
                <a:t>dim_rooms</a:t>
              </a:r>
              <a:r>
                <a:rPr lang="en-US" dirty="0">
                  <a:solidFill>
                    <a:srgbClr val="000000"/>
                  </a:solidFill>
                  <a:latin typeface="DM Sans Medium" pitchFamily="2" charset="0"/>
                </a:rPr>
                <a:t> data</a:t>
              </a:r>
            </a:p>
          </p:txBody>
        </p:sp>
      </p:grpSp>
    </p:spTree>
    <p:extLst>
      <p:ext uri="{BB962C8B-B14F-4D97-AF65-F5344CB8AC3E}">
        <p14:creationId xmlns:p14="http://schemas.microsoft.com/office/powerpoint/2010/main" val="2195908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9">
            <a:extLst>
              <a:ext uri="{FF2B5EF4-FFF2-40B4-BE49-F238E27FC236}">
                <a16:creationId xmlns:a16="http://schemas.microsoft.com/office/drawing/2014/main" id="{4134C495-563D-1154-FFF8-D57C85AAD14B}"/>
              </a:ext>
            </a:extLst>
          </p:cNvPr>
          <p:cNvGrpSpPr/>
          <p:nvPr/>
        </p:nvGrpSpPr>
        <p:grpSpPr>
          <a:xfrm>
            <a:off x="1222428" y="571500"/>
            <a:ext cx="15693972" cy="573652"/>
            <a:chOff x="0" y="116499"/>
            <a:chExt cx="1035847" cy="581931"/>
          </a:xfrm>
        </p:grpSpPr>
        <p:sp>
          <p:nvSpPr>
            <p:cNvPr id="39" name="Freeform 10">
              <a:extLst>
                <a:ext uri="{FF2B5EF4-FFF2-40B4-BE49-F238E27FC236}">
                  <a16:creationId xmlns:a16="http://schemas.microsoft.com/office/drawing/2014/main" id="{384CC909-8B08-FE28-8D2A-F2082E64D617}"/>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40" name="TextBox 11">
              <a:extLst>
                <a:ext uri="{FF2B5EF4-FFF2-40B4-BE49-F238E27FC236}">
                  <a16:creationId xmlns:a16="http://schemas.microsoft.com/office/drawing/2014/main" id="{2FC57597-05B3-E61F-B38E-23D91BD1B20A}"/>
                </a:ext>
              </a:extLst>
            </p:cNvPr>
            <p:cNvSpPr txBox="1"/>
            <p:nvPr/>
          </p:nvSpPr>
          <p:spPr>
            <a:xfrm>
              <a:off x="0" y="116499"/>
              <a:ext cx="1035847" cy="581931"/>
            </a:xfrm>
            <a:prstGeom prst="rect">
              <a:avLst/>
            </a:prstGeom>
          </p:spPr>
          <p:txBody>
            <a:bodyPr lIns="50800" tIns="50800" rIns="50800" bIns="50800" rtlCol="0" anchor="ctr"/>
            <a:lstStyle/>
            <a:p>
              <a:pPr>
                <a:lnSpc>
                  <a:spcPts val="2100"/>
                </a:lnSpc>
              </a:pPr>
              <a:r>
                <a:rPr lang="en-US" dirty="0">
                  <a:solidFill>
                    <a:srgbClr val="000000"/>
                  </a:solidFill>
                  <a:latin typeface="DM Sans Medium" pitchFamily="2" charset="0"/>
                </a:rPr>
                <a:t>(4) Exploring </a:t>
              </a:r>
              <a:r>
                <a:rPr lang="en-US" dirty="0" err="1">
                  <a:solidFill>
                    <a:srgbClr val="000000"/>
                  </a:solidFill>
                  <a:latin typeface="DM Sans Medium" pitchFamily="2" charset="0"/>
                </a:rPr>
                <a:t>df_agg_bookings</a:t>
              </a:r>
              <a:r>
                <a:rPr lang="en-US" dirty="0">
                  <a:solidFill>
                    <a:srgbClr val="000000"/>
                  </a:solidFill>
                  <a:latin typeface="DM Sans Medium" pitchFamily="2" charset="0"/>
                </a:rPr>
                <a:t> data</a:t>
              </a:r>
            </a:p>
          </p:txBody>
        </p:sp>
      </p:grpSp>
      <p:grpSp>
        <p:nvGrpSpPr>
          <p:cNvPr id="9" name="Group 9">
            <a:extLst>
              <a:ext uri="{FF2B5EF4-FFF2-40B4-BE49-F238E27FC236}">
                <a16:creationId xmlns:a16="http://schemas.microsoft.com/office/drawing/2014/main" id="{6A23732A-BB81-57DF-520C-C261280F7A5D}"/>
              </a:ext>
            </a:extLst>
          </p:cNvPr>
          <p:cNvGrpSpPr/>
          <p:nvPr/>
        </p:nvGrpSpPr>
        <p:grpSpPr>
          <a:xfrm>
            <a:off x="1219115" y="5292422"/>
            <a:ext cx="15693972" cy="573652"/>
            <a:chOff x="0" y="116499"/>
            <a:chExt cx="1035847" cy="581931"/>
          </a:xfrm>
        </p:grpSpPr>
        <p:sp>
          <p:nvSpPr>
            <p:cNvPr id="10" name="Freeform 10">
              <a:extLst>
                <a:ext uri="{FF2B5EF4-FFF2-40B4-BE49-F238E27FC236}">
                  <a16:creationId xmlns:a16="http://schemas.microsoft.com/office/drawing/2014/main" id="{443544E3-33DE-6CEB-F207-3A5AC95736C7}"/>
                </a:ext>
              </a:extLst>
            </p:cNvPr>
            <p:cNvSpPr/>
            <p:nvPr/>
          </p:nvSpPr>
          <p:spPr>
            <a:xfrm>
              <a:off x="0" y="154599"/>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D8CFFD"/>
            </a:solidFill>
          </p:spPr>
          <p:txBody>
            <a:bodyPr/>
            <a:lstStyle/>
            <a:p>
              <a:endParaRPr lang="en-IN"/>
            </a:p>
          </p:txBody>
        </p:sp>
        <p:sp>
          <p:nvSpPr>
            <p:cNvPr id="11" name="TextBox 11">
              <a:extLst>
                <a:ext uri="{FF2B5EF4-FFF2-40B4-BE49-F238E27FC236}">
                  <a16:creationId xmlns:a16="http://schemas.microsoft.com/office/drawing/2014/main" id="{66E7BD79-0BDD-1267-92D1-B533D0043352}"/>
                </a:ext>
              </a:extLst>
            </p:cNvPr>
            <p:cNvSpPr txBox="1"/>
            <p:nvPr/>
          </p:nvSpPr>
          <p:spPr>
            <a:xfrm>
              <a:off x="0" y="116499"/>
              <a:ext cx="1035847" cy="581931"/>
            </a:xfrm>
            <a:prstGeom prst="rect">
              <a:avLst/>
            </a:prstGeom>
          </p:spPr>
          <p:txBody>
            <a:bodyPr lIns="50800" tIns="50800" rIns="50800" bIns="50800" rtlCol="0" anchor="ctr"/>
            <a:lstStyle/>
            <a:p>
              <a:pPr>
                <a:lnSpc>
                  <a:spcPts val="2100"/>
                </a:lnSpc>
              </a:pPr>
              <a:r>
                <a:rPr lang="en-US" dirty="0">
                  <a:solidFill>
                    <a:srgbClr val="000000"/>
                  </a:solidFill>
                  <a:latin typeface="DM Sans Medium" pitchFamily="2" charset="0"/>
                </a:rPr>
                <a:t>(5) Exploring </a:t>
              </a:r>
              <a:r>
                <a:rPr lang="en-US" dirty="0" err="1">
                  <a:solidFill>
                    <a:srgbClr val="000000"/>
                  </a:solidFill>
                  <a:latin typeface="DM Sans Medium" pitchFamily="2" charset="0"/>
                </a:rPr>
                <a:t>df_bookings</a:t>
              </a:r>
              <a:r>
                <a:rPr lang="en-US" dirty="0">
                  <a:solidFill>
                    <a:srgbClr val="000000"/>
                  </a:solidFill>
                  <a:latin typeface="DM Sans Medium" pitchFamily="2" charset="0"/>
                </a:rPr>
                <a:t> data</a:t>
              </a:r>
            </a:p>
          </p:txBody>
        </p:sp>
      </p:grpSp>
      <p:pic>
        <p:nvPicPr>
          <p:cNvPr id="4" name="Picture 3" descr="A screenshot of a computer&#10;&#10;Description automatically generated">
            <a:extLst>
              <a:ext uri="{FF2B5EF4-FFF2-40B4-BE49-F238E27FC236}">
                <a16:creationId xmlns:a16="http://schemas.microsoft.com/office/drawing/2014/main" id="{1192AD77-37AB-2320-B4B3-A7E12639F87D}"/>
              </a:ext>
            </a:extLst>
          </p:cNvPr>
          <p:cNvPicPr>
            <a:picLocks noChangeAspect="1"/>
          </p:cNvPicPr>
          <p:nvPr/>
        </p:nvPicPr>
        <p:blipFill rotWithShape="1">
          <a:blip r:embed="rId2">
            <a:extLst>
              <a:ext uri="{28A0092B-C50C-407E-A947-70E740481C1C}">
                <a14:useLocalDpi xmlns:a14="http://schemas.microsoft.com/office/drawing/2010/main" val="0"/>
              </a:ext>
            </a:extLst>
          </a:blip>
          <a:srcRect l="7383" t="32222" b="37408"/>
          <a:stretch/>
        </p:blipFill>
        <p:spPr>
          <a:xfrm>
            <a:off x="1034413" y="1656687"/>
            <a:ext cx="16063376" cy="31242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FE6BC88-6BCC-905E-4615-4174EAF24878}"/>
              </a:ext>
            </a:extLst>
          </p:cNvPr>
          <p:cNvPicPr>
            <a:picLocks noChangeAspect="1"/>
          </p:cNvPicPr>
          <p:nvPr/>
        </p:nvPicPr>
        <p:blipFill rotWithShape="1">
          <a:blip r:embed="rId2">
            <a:extLst>
              <a:ext uri="{28A0092B-C50C-407E-A947-70E740481C1C}">
                <a14:useLocalDpi xmlns:a14="http://schemas.microsoft.com/office/drawing/2010/main" val="0"/>
              </a:ext>
            </a:extLst>
          </a:blip>
          <a:srcRect l="7823" t="62028" r="354" b="5379"/>
          <a:stretch/>
        </p:blipFill>
        <p:spPr>
          <a:xfrm>
            <a:off x="1103201" y="6377609"/>
            <a:ext cx="15925800" cy="3352800"/>
          </a:xfrm>
          <a:prstGeom prst="rect">
            <a:avLst/>
          </a:prstGeom>
        </p:spPr>
      </p:pic>
    </p:spTree>
    <p:extLst>
      <p:ext uri="{BB962C8B-B14F-4D97-AF65-F5344CB8AC3E}">
        <p14:creationId xmlns:p14="http://schemas.microsoft.com/office/powerpoint/2010/main" val="1598679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1505</TotalTime>
  <Words>1542</Words>
  <Application>Microsoft Office PowerPoint</Application>
  <PresentationFormat>Custom</PresentationFormat>
  <Paragraphs>208</Paragraphs>
  <Slides>35</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DM Sans Bold</vt:lpstr>
      <vt:lpstr>DM Sans</vt:lpstr>
      <vt:lpstr>DM Sans Medium</vt:lpstr>
      <vt:lpstr>Arial</vt:lpstr>
      <vt:lpstr>Calibri</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Bright Purple Light Pink White 3D Business Case Study and Report Business Presentation</dc:title>
  <dc:creator>BHAVAN</dc:creator>
  <cp:lastModifiedBy>Bhavan Bavo</cp:lastModifiedBy>
  <cp:revision>6</cp:revision>
  <dcterms:created xsi:type="dcterms:W3CDTF">2006-08-16T00:00:00Z</dcterms:created>
  <dcterms:modified xsi:type="dcterms:W3CDTF">2024-06-16T10:18:58Z</dcterms:modified>
  <dc:identifier>DAGHWWUlw9c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2024-06-07T10:49:26Z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f7aefcb9-b31c-4048-9a79-804d20147394</vt:lpwstr>
  </property>
  <property fmtid="{D5CDD505-2E9C-101B-9397-08002B2CF9AE}" pid="7" name="MSIP_Label_defa4170-0d19-0005-0004-bc88714345d2_ActionId">
    <vt:lpwstr>659602ec-5c0a-4f70-aeda-5d8f7ee165f4</vt:lpwstr>
  </property>
  <property fmtid="{D5CDD505-2E9C-101B-9397-08002B2CF9AE}" pid="8" name="MSIP_Label_defa4170-0d19-0005-0004-bc88714345d2_ContentBits">
    <vt:lpwstr>0</vt:lpwstr>
  </property>
</Properties>
</file>